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handoutMasterIdLst>
    <p:handoutMasterId r:id="rId39"/>
  </p:handoutMasterIdLst>
  <p:sldIdLst>
    <p:sldId id="283" r:id="rId2"/>
    <p:sldId id="284" r:id="rId3"/>
    <p:sldId id="285" r:id="rId4"/>
    <p:sldId id="313" r:id="rId5"/>
    <p:sldId id="287" r:id="rId6"/>
    <p:sldId id="288" r:id="rId7"/>
    <p:sldId id="289" r:id="rId8"/>
    <p:sldId id="290" r:id="rId9"/>
    <p:sldId id="314" r:id="rId10"/>
    <p:sldId id="291" r:id="rId11"/>
    <p:sldId id="292" r:id="rId12"/>
    <p:sldId id="315" r:id="rId13"/>
    <p:sldId id="293" r:id="rId14"/>
    <p:sldId id="294" r:id="rId15"/>
    <p:sldId id="316" r:id="rId16"/>
    <p:sldId id="295" r:id="rId17"/>
    <p:sldId id="296" r:id="rId18"/>
    <p:sldId id="297" r:id="rId19"/>
    <p:sldId id="317" r:id="rId20"/>
    <p:sldId id="298" r:id="rId21"/>
    <p:sldId id="299" r:id="rId22"/>
    <p:sldId id="300" r:id="rId23"/>
    <p:sldId id="302" r:id="rId24"/>
    <p:sldId id="318" r:id="rId25"/>
    <p:sldId id="303" r:id="rId26"/>
    <p:sldId id="304" r:id="rId27"/>
    <p:sldId id="305" r:id="rId28"/>
    <p:sldId id="306" r:id="rId29"/>
    <p:sldId id="307" r:id="rId30"/>
    <p:sldId id="319" r:id="rId31"/>
    <p:sldId id="308" r:id="rId32"/>
    <p:sldId id="309" r:id="rId33"/>
    <p:sldId id="320" r:id="rId34"/>
    <p:sldId id="310" r:id="rId35"/>
    <p:sldId id="312" r:id="rId36"/>
    <p:sldId id="311" r:id="rId3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3FB6CE-5AC9-4365-9FB7-EE96A3B19F7B}">
  <a:tblStyle styleId="{2E3FB6CE-5AC9-4365-9FB7-EE96A3B19F7B}" styleName="Table_0">
    <a:wholeTbl>
      <a:tcTxStyle b="off" i="off">
        <a:font>
          <a:latin typeface="Palatino Linotype"/>
          <a:ea typeface="Palatino Linotype"/>
          <a:cs typeface="Palatino Linotype"/>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Palatino Linotype"/>
          <a:ea typeface="Palatino Linotype"/>
          <a:cs typeface="Palatino Linotype"/>
        </a:font>
        <a:schemeClr val="lt1"/>
      </a:tcTxStyle>
      <a:tcStyle>
        <a:tcBdr/>
        <a:fill>
          <a:solidFill>
            <a:schemeClr val="accent1"/>
          </a:solidFill>
        </a:fill>
      </a:tcStyle>
    </a:lastCol>
    <a:firstCol>
      <a:tcTxStyle b="on" i="off">
        <a:font>
          <a:latin typeface="Palatino Linotype"/>
          <a:ea typeface="Palatino Linotype"/>
          <a:cs typeface="Palatino Linotype"/>
        </a:font>
        <a:schemeClr val="lt1"/>
      </a:tcTxStyle>
      <a:tcStyle>
        <a:tcBdr/>
        <a:fill>
          <a:solidFill>
            <a:schemeClr val="accent1"/>
          </a:solidFill>
        </a:fill>
      </a:tcStyle>
    </a:firstCol>
    <a:lastRow>
      <a:tcTxStyle b="on" i="off">
        <a:font>
          <a:latin typeface="Palatino Linotype"/>
          <a:ea typeface="Palatino Linotype"/>
          <a:cs typeface="Palatino Linotype"/>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Palatino Linotype"/>
          <a:ea typeface="Palatino Linotype"/>
          <a:cs typeface="Palatino Linotype"/>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1"/>
    <p:restoredTop sz="79777"/>
  </p:normalViewPr>
  <p:slideViewPr>
    <p:cSldViewPr snapToGrid="0" snapToObjects="1">
      <p:cViewPr varScale="1">
        <p:scale>
          <a:sx n="85" d="100"/>
          <a:sy n="85" d="100"/>
        </p:scale>
        <p:origin x="16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52B91D-6325-1B4B-81B1-7DE4D5AC7A2E}" type="datetimeFigureOut">
              <a:rPr lang="en-US" smtClean="0"/>
              <a:t>4/4/18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9056F8-9F31-7746-939D-C802A9B42F1F}" type="slidenum">
              <a:rPr lang="en-US" smtClean="0"/>
              <a:t>‹#›</a:t>
            </a:fld>
            <a:endParaRPr lang="en-US"/>
          </a:p>
        </p:txBody>
      </p:sp>
    </p:spTree>
    <p:extLst>
      <p:ext uri="{BB962C8B-B14F-4D97-AF65-F5344CB8AC3E}">
        <p14:creationId xmlns:p14="http://schemas.microsoft.com/office/powerpoint/2010/main" val="14136460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8227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8" name="Shape 8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55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2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80" name="Shape 18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9613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71884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013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*remove the Driver Self Report graph</a:t>
            </a:r>
          </a:p>
        </p:txBody>
      </p:sp>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03288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07" name="Shape 20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3409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rtl="0" fontAlgn="base"/>
            <a:r>
              <a:rPr lang="en-US" altLang="zh-CN" sz="1200" b="0" i="0" u="none" strike="noStrike" kern="1200" cap="none" dirty="0">
                <a:solidFill>
                  <a:schemeClr val="dk1"/>
                </a:solidFill>
                <a:effectLst/>
                <a:latin typeface="Calibri"/>
                <a:ea typeface="Calibri"/>
                <a:cs typeface="Calibri"/>
                <a:sym typeface="Calibri"/>
              </a:rPr>
              <a:t>1.</a:t>
            </a:r>
            <a:r>
              <a:rPr lang="zh-CN" alt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rPr>
              <a:t>Metal/Household Appliance, Electronic Waste, Illegal Dumping Pickup has similar distribution pattern to Bulky Items. They can be categorized as Disposal Service, and happen in area having most households.</a:t>
            </a:r>
          </a:p>
          <a:p>
            <a:pPr rtl="0" fontAlgn="base"/>
            <a:r>
              <a:rPr lang="en-US" altLang="zh-CN" sz="1200" b="0" i="0" u="none" strike="noStrike" kern="1200" cap="none" dirty="0">
                <a:solidFill>
                  <a:schemeClr val="dk1"/>
                </a:solidFill>
                <a:effectLst/>
                <a:latin typeface="Calibri"/>
                <a:ea typeface="Calibri"/>
                <a:cs typeface="Calibri"/>
                <a:sym typeface="Calibri"/>
              </a:rPr>
              <a:t>2.</a:t>
            </a:r>
            <a:r>
              <a:rPr lang="zh-CN" alt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rPr>
              <a:t>Illegal dumping pickup and Homeless Encampment distribute in similar areas, maybe because homeless tends to dump illegally. </a:t>
            </a:r>
          </a:p>
          <a:p>
            <a:pPr rtl="0" fontAlgn="base"/>
            <a:r>
              <a:rPr lang="en-US" altLang="zh-CN" sz="1200" b="0" i="0" u="none" strike="noStrike" kern="1200" cap="none" dirty="0">
                <a:solidFill>
                  <a:schemeClr val="dk1"/>
                </a:solidFill>
                <a:effectLst/>
                <a:latin typeface="Calibri"/>
                <a:ea typeface="Calibri"/>
                <a:cs typeface="Calibri"/>
                <a:sym typeface="Calibri"/>
              </a:rPr>
              <a:t>3.</a:t>
            </a:r>
            <a:r>
              <a:rPr lang="zh-CN" altLang="en-US" sz="1200" b="0" i="0" u="none" strike="noStrike" kern="1200" cap="none" dirty="0">
                <a:solidFill>
                  <a:schemeClr val="dk1"/>
                </a:solidFill>
                <a:effectLst/>
                <a:latin typeface="Calibri"/>
                <a:ea typeface="Calibri"/>
                <a:cs typeface="Calibri"/>
                <a:sym typeface="Calibri"/>
              </a:rPr>
              <a:t> </a:t>
            </a:r>
            <a:r>
              <a:rPr lang="en-US" sz="1200" b="0" i="0" u="none" strike="noStrike" kern="1200" cap="none" dirty="0">
                <a:solidFill>
                  <a:schemeClr val="dk1"/>
                </a:solidFill>
                <a:effectLst/>
                <a:latin typeface="Calibri"/>
                <a:ea typeface="Calibri"/>
                <a:cs typeface="Calibri"/>
                <a:sym typeface="Calibri"/>
              </a:rPr>
              <a:t>“Street light” issue concentrate in downtown, probably due to more nightlife and shops being more aware of streetlight issues.</a:t>
            </a:r>
          </a:p>
          <a:p>
            <a:pPr lvl="0">
              <a:spcBef>
                <a:spcPts val="0"/>
              </a:spcBef>
              <a:buNone/>
            </a:pPr>
            <a:endParaRPr dirty="0"/>
          </a:p>
        </p:txBody>
      </p:sp>
      <p:sp>
        <p:nvSpPr>
          <p:cNvPr id="214" name="Shape 21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98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405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a:p>
        </p:txBody>
      </p:sp>
    </p:spTree>
    <p:extLst>
      <p:ext uri="{BB962C8B-B14F-4D97-AF65-F5344CB8AC3E}">
        <p14:creationId xmlns:p14="http://schemas.microsoft.com/office/powerpoint/2010/main" val="574759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46" name="Shape 24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52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5" name="Shape 9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2556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77" name="Shape 27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6437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54" name="Shape 25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286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0205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70" name="Shape 27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7362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85" name="Shape 28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0197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92" name="Shape 29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034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94" name="Shape 29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0179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968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4" name="Shape 31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1.Allocate the resources solving 311 requests (customer service, government specialists responsible for 311 requests from each department, etc.) in correspondence with the population density in each area.</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2.Encourage and promote the use of MyLA311 Apps and online forms instead of phone calls to reduce the resources required in call center, improve the information accuracy and the quality of service.</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3.Add category triage function to call auto pickup system to shorten the call processing time and keep the caller busy while waiting.</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4.The “Action Taken” column need to updated in time with more comprehensive content to accumulate knowledge base for request handling and data for future analysis.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5.Provide more disposal services in the area that have more households.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6.Add more specialized category to break down “Other” requests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7.More efforts should be paid on Illegal Dumping Pickup and Homeless Encampment. Both these 2 types of request have longer processing time and higher proportion of pending cases. Also, based on our observation and assumption, these 2 requests might be internal related, we would suggest relocate more manpower and resource on solving Homeless Encampment issues first.</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8.Specialization makes higher working efficiency. We would suggest a better job distribution among  Owner Departments to avoid job duty overlapping, so that each department could focus more on different requests type and be more specialized.</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315" name="Shape 31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208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7" name="Shape 10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6489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8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26" name="Shape 12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3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34" name="Shape 13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17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3.1</a:t>
            </a:r>
          </a:p>
        </p:txBody>
      </p:sp>
      <p:sp>
        <p:nvSpPr>
          <p:cNvPr id="143" name="Shape 14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2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0" name="Shape 15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3505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3.3</a:t>
            </a:r>
          </a:p>
        </p:txBody>
      </p:sp>
      <p:sp>
        <p:nvSpPr>
          <p:cNvPr id="160" name="Shape 16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4892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8650" y="365126"/>
            <a:ext cx="7886700" cy="730428"/>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0"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628650" y="1242204"/>
            <a:ext cx="7886700" cy="493475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6" name="Shape 26"/>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7" name="Shape 27"/>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8" name="Shape 28"/>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rgbClr val="888888"/>
                </a:solidFill>
                <a:latin typeface="Palatino Linotype"/>
                <a:ea typeface="Palatino Linotype"/>
                <a:cs typeface="Palatino Linotype"/>
                <a:sym typeface="Palatino Linotype"/>
              </a:rPr>
              <a:t>‹#›</a:t>
            </a:fld>
            <a:endParaRPr lang="en-US" sz="900" b="0" i="0" u="none" strike="noStrike" cap="none">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rot="5400000">
            <a:off x="4623593" y="2285206"/>
            <a:ext cx="5811838" cy="1971675"/>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txBox="1">
            <a:spLocks noGrp="1"/>
          </p:cNvSpPr>
          <p:nvPr>
            <p:ph type="body" idx="1"/>
          </p:nvPr>
        </p:nvSpPr>
        <p:spPr>
          <a:xfrm rot="5400000">
            <a:off x="623093" y="370681"/>
            <a:ext cx="5811838" cy="5800725"/>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83" name="Shape 83"/>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84" name="Shape 84"/>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85" name="Shape 85"/>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1143000" y="1122362"/>
            <a:ext cx="6858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rgbClr val="7E2C80"/>
              </a:buClr>
              <a:buFont typeface="Century Gothic"/>
              <a:buNone/>
              <a:defRPr sz="45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subTitle" idx="1"/>
          </p:nvPr>
        </p:nvSpPr>
        <p:spPr>
          <a:xfrm>
            <a:off x="1143000" y="3602037"/>
            <a:ext cx="6858000" cy="1655761"/>
          </a:xfrm>
          <a:prstGeom prst="rect">
            <a:avLst/>
          </a:prstGeom>
          <a:noFill/>
          <a:ln>
            <a:noFill/>
          </a:ln>
        </p:spPr>
        <p:txBody>
          <a:bodyPr lIns="91425" tIns="91425" rIns="91425" bIns="91425" anchor="t" anchorCtr="0"/>
          <a:lstStyle>
            <a:lvl1pPr marL="0" marR="0" lvl="0" indent="0" algn="ctr" rtl="0">
              <a:lnSpc>
                <a:spcPct val="90000"/>
              </a:lnSpc>
              <a:spcBef>
                <a:spcPts val="750"/>
              </a:spcBef>
              <a:buClr>
                <a:srgbClr val="7E2C80"/>
              </a:buClr>
              <a:buFont typeface="Arial"/>
              <a:buNone/>
              <a:defRPr sz="1800" b="0" i="0" u="none" strike="noStrike" cap="none">
                <a:solidFill>
                  <a:srgbClr val="7E2C80"/>
                </a:solidFill>
                <a:latin typeface="Palatino Linotype"/>
                <a:ea typeface="Palatino Linotype"/>
                <a:cs typeface="Palatino Linotype"/>
                <a:sym typeface="Palatino Linotype"/>
              </a:defRPr>
            </a:lvl1pPr>
            <a:lvl2pPr marL="342900" marR="0" lvl="1" indent="0" algn="ctr"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2pPr>
            <a:lvl3pPr marL="685800" marR="0" lvl="2" indent="0" algn="ctr" rtl="0">
              <a:lnSpc>
                <a:spcPct val="90000"/>
              </a:lnSpc>
              <a:spcBef>
                <a:spcPts val="375"/>
              </a:spcBef>
              <a:buClr>
                <a:schemeClr val="dk1"/>
              </a:buClr>
              <a:buFont typeface="Arial"/>
              <a:buNone/>
              <a:defRPr sz="1350" b="0" i="0" u="none" strike="noStrike" cap="none">
                <a:solidFill>
                  <a:schemeClr val="dk1"/>
                </a:solidFill>
                <a:latin typeface="Palatino Linotype"/>
                <a:ea typeface="Palatino Linotype"/>
                <a:cs typeface="Palatino Linotype"/>
                <a:sym typeface="Palatino Linotype"/>
              </a:defRPr>
            </a:lvl3pPr>
            <a:lvl4pPr marL="1028700" marR="0" lvl="3"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4pPr>
            <a:lvl5pPr marL="1371600" marR="0" lvl="4"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5pPr>
            <a:lvl6pPr marL="1714500" marR="0" lvl="5"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6pPr>
            <a:lvl7pPr marL="2057400" marR="0" lvl="6"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7pPr>
            <a:lvl8pPr marL="2400300" marR="0" lvl="7"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8pPr>
            <a:lvl9pPr marL="2743200" marR="0" lvl="8" indent="0" algn="ctr" rtl="0">
              <a:lnSpc>
                <a:spcPct val="90000"/>
              </a:lnSpc>
              <a:spcBef>
                <a:spcPts val="375"/>
              </a:spcBef>
              <a:buClr>
                <a:schemeClr val="dk1"/>
              </a:buClr>
              <a:buFont typeface="Arial"/>
              <a:buNone/>
              <a:defRPr sz="12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0" name="Shape 20"/>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1" name="Shape 21"/>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22" name="Shape 22"/>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rgbClr val="888888"/>
                </a:solidFill>
                <a:latin typeface="Palatino Linotype"/>
                <a:ea typeface="Palatino Linotype"/>
                <a:cs typeface="Palatino Linotype"/>
                <a:sym typeface="Palatino Linotype"/>
              </a:rPr>
              <a:t>‹#›</a:t>
            </a:fld>
            <a:endParaRPr lang="en-US" sz="900" b="0" i="0" u="none" strike="noStrike" cap="none">
              <a:solidFill>
                <a:srgbClr val="888888"/>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41824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23887" y="1709739"/>
            <a:ext cx="7886700"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rgbClr val="7E2C80"/>
              </a:buClr>
              <a:buFont typeface="Century Gothic"/>
              <a:buNone/>
              <a:defRPr sz="45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txBox="1">
            <a:spLocks noGrp="1"/>
          </p:cNvSpPr>
          <p:nvPr>
            <p:ph type="body" idx="1"/>
          </p:nvPr>
        </p:nvSpPr>
        <p:spPr>
          <a:xfrm>
            <a:off x="623887" y="4589464"/>
            <a:ext cx="7886700"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Palatino Linotype"/>
                <a:ea typeface="Palatino Linotype"/>
                <a:cs typeface="Palatino Linotype"/>
                <a:sym typeface="Palatino Linotype"/>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Palatino Linotype"/>
                <a:ea typeface="Palatino Linotype"/>
                <a:cs typeface="Palatino Linotype"/>
                <a:sym typeface="Palatino Linotype"/>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Palatino Linotype"/>
                <a:ea typeface="Palatino Linotype"/>
                <a:cs typeface="Palatino Linotype"/>
                <a:sym typeface="Palatino Linotype"/>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Palatino Linotype"/>
                <a:ea typeface="Palatino Linotype"/>
                <a:cs typeface="Palatino Linotype"/>
                <a:sym typeface="Palatino Linotype"/>
              </a:defRPr>
            </a:lvl9pPr>
          </a:lstStyle>
          <a:p>
            <a:endParaRPr/>
          </a:p>
        </p:txBody>
      </p:sp>
      <p:sp>
        <p:nvSpPr>
          <p:cNvPr id="32" name="Shape 32"/>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33" name="Shape 33"/>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34" name="Shape 34"/>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28650" y="365126"/>
            <a:ext cx="7886700" cy="730428"/>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txBox="1">
            <a:spLocks noGrp="1"/>
          </p:cNvSpPr>
          <p:nvPr>
            <p:ph type="body" idx="1"/>
          </p:nvPr>
        </p:nvSpPr>
        <p:spPr>
          <a:xfrm>
            <a:off x="6286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38" name="Shape 38"/>
          <p:cNvSpPr txBox="1">
            <a:spLocks noGrp="1"/>
          </p:cNvSpPr>
          <p:nvPr>
            <p:ph type="body" idx="2"/>
          </p:nvPr>
        </p:nvSpPr>
        <p:spPr>
          <a:xfrm>
            <a:off x="46291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39" name="Shape 39"/>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40" name="Shape 40"/>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41" name="Shape 41"/>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29841" y="365126"/>
            <a:ext cx="7886700"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4" name="Shape 44"/>
          <p:cNvSpPr txBox="1">
            <a:spLocks noGrp="1"/>
          </p:cNvSpPr>
          <p:nvPr>
            <p:ph type="body" idx="1"/>
          </p:nvPr>
        </p:nvSpPr>
        <p:spPr>
          <a:xfrm>
            <a:off x="629841" y="1681163"/>
            <a:ext cx="3868340" cy="823912"/>
          </a:xfrm>
          <a:prstGeom prst="rect">
            <a:avLst/>
          </a:prstGeom>
          <a:noFill/>
          <a:ln>
            <a:noFill/>
          </a:ln>
        </p:spPr>
        <p:txBody>
          <a:bodyPr lIns="91425" tIns="91425" rIns="91425" bIns="91425" anchor="b" anchorCtr="0"/>
          <a:lstStyle>
            <a:lvl1pPr marL="0" marR="0" lvl="0" indent="0" algn="l" rtl="0">
              <a:lnSpc>
                <a:spcPct val="90000"/>
              </a:lnSpc>
              <a:spcBef>
                <a:spcPts val="750"/>
              </a:spcBef>
              <a:buClr>
                <a:srgbClr val="7E2C80"/>
              </a:buClr>
              <a:buFont typeface="Arial"/>
              <a:buNone/>
              <a:defRPr sz="1800" b="1" i="0" u="none" strike="noStrike" cap="none">
                <a:solidFill>
                  <a:srgbClr val="7E2C80"/>
                </a:solidFill>
                <a:latin typeface="Palatino Linotype"/>
                <a:ea typeface="Palatino Linotype"/>
                <a:cs typeface="Palatino Linotype"/>
                <a:sym typeface="Palatino Linotype"/>
              </a:defRPr>
            </a:lvl1pPr>
            <a:lvl2pPr marL="342900" marR="0" lvl="1" indent="0" algn="l" rtl="0">
              <a:lnSpc>
                <a:spcPct val="90000"/>
              </a:lnSpc>
              <a:spcBef>
                <a:spcPts val="375"/>
              </a:spcBef>
              <a:buClr>
                <a:schemeClr val="dk1"/>
              </a:buClr>
              <a:buFont typeface="Arial"/>
              <a:buNone/>
              <a:defRPr sz="1500" b="1" i="0" u="none" strike="noStrike" cap="none">
                <a:solidFill>
                  <a:schemeClr val="dk1"/>
                </a:solidFill>
                <a:latin typeface="Palatino Linotype"/>
                <a:ea typeface="Palatino Linotype"/>
                <a:cs typeface="Palatino Linotype"/>
                <a:sym typeface="Palatino Linotype"/>
              </a:defRPr>
            </a:lvl2pPr>
            <a:lvl3pPr marL="685800" marR="0" lvl="2" indent="0" algn="l" rtl="0">
              <a:lnSpc>
                <a:spcPct val="90000"/>
              </a:lnSpc>
              <a:spcBef>
                <a:spcPts val="375"/>
              </a:spcBef>
              <a:buClr>
                <a:schemeClr val="dk1"/>
              </a:buClr>
              <a:buFont typeface="Arial"/>
              <a:buNone/>
              <a:defRPr sz="1350" b="1" i="0" u="none" strike="noStrike" cap="none">
                <a:solidFill>
                  <a:schemeClr val="dk1"/>
                </a:solidFill>
                <a:latin typeface="Palatino Linotype"/>
                <a:ea typeface="Palatino Linotype"/>
                <a:cs typeface="Palatino Linotype"/>
                <a:sym typeface="Palatino Linotype"/>
              </a:defRPr>
            </a:lvl3pPr>
            <a:lvl4pPr marL="1028700" marR="0" lvl="3"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4pPr>
            <a:lvl5pPr marL="1371600" marR="0" lvl="4"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5pPr>
            <a:lvl6pPr marL="1714500" marR="0" lvl="5"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6pPr>
            <a:lvl7pPr marL="2057400" marR="0" lvl="6"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7pPr>
            <a:lvl8pPr marL="2400300" marR="0" lvl="7"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8pPr>
            <a:lvl9pPr marL="2743200" marR="0" lvl="8"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9pPr>
          </a:lstStyle>
          <a:p>
            <a:endParaRPr/>
          </a:p>
        </p:txBody>
      </p:sp>
      <p:sp>
        <p:nvSpPr>
          <p:cNvPr id="45" name="Shape 45"/>
          <p:cNvSpPr txBox="1">
            <a:spLocks noGrp="1"/>
          </p:cNvSpPr>
          <p:nvPr>
            <p:ph type="body" idx="2"/>
          </p:nvPr>
        </p:nvSpPr>
        <p:spPr>
          <a:xfrm>
            <a:off x="629841" y="2505075"/>
            <a:ext cx="3868340" cy="368458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46" name="Shape 46"/>
          <p:cNvSpPr txBox="1">
            <a:spLocks noGrp="1"/>
          </p:cNvSpPr>
          <p:nvPr>
            <p:ph type="body" idx="3"/>
          </p:nvPr>
        </p:nvSpPr>
        <p:spPr>
          <a:xfrm>
            <a:off x="4629150" y="1681163"/>
            <a:ext cx="3887390" cy="823912"/>
          </a:xfrm>
          <a:prstGeom prst="rect">
            <a:avLst/>
          </a:prstGeom>
          <a:noFill/>
          <a:ln>
            <a:noFill/>
          </a:ln>
        </p:spPr>
        <p:txBody>
          <a:bodyPr lIns="91425" tIns="91425" rIns="91425" bIns="91425" anchor="b" anchorCtr="0"/>
          <a:lstStyle>
            <a:lvl1pPr marL="0" marR="0" lvl="0" indent="0" algn="l" rtl="0">
              <a:lnSpc>
                <a:spcPct val="90000"/>
              </a:lnSpc>
              <a:spcBef>
                <a:spcPts val="750"/>
              </a:spcBef>
              <a:buClr>
                <a:srgbClr val="7E2C80"/>
              </a:buClr>
              <a:buFont typeface="Arial"/>
              <a:buNone/>
              <a:defRPr sz="1800" b="1" i="0" u="none" strike="noStrike" cap="none">
                <a:solidFill>
                  <a:srgbClr val="7E2C80"/>
                </a:solidFill>
                <a:latin typeface="Palatino Linotype"/>
                <a:ea typeface="Palatino Linotype"/>
                <a:cs typeface="Palatino Linotype"/>
                <a:sym typeface="Palatino Linotype"/>
              </a:defRPr>
            </a:lvl1pPr>
            <a:lvl2pPr marL="342900" marR="0" lvl="1" indent="0" algn="l" rtl="0">
              <a:lnSpc>
                <a:spcPct val="90000"/>
              </a:lnSpc>
              <a:spcBef>
                <a:spcPts val="375"/>
              </a:spcBef>
              <a:buClr>
                <a:schemeClr val="dk1"/>
              </a:buClr>
              <a:buFont typeface="Arial"/>
              <a:buNone/>
              <a:defRPr sz="1500" b="1" i="0" u="none" strike="noStrike" cap="none">
                <a:solidFill>
                  <a:schemeClr val="dk1"/>
                </a:solidFill>
                <a:latin typeface="Palatino Linotype"/>
                <a:ea typeface="Palatino Linotype"/>
                <a:cs typeface="Palatino Linotype"/>
                <a:sym typeface="Palatino Linotype"/>
              </a:defRPr>
            </a:lvl2pPr>
            <a:lvl3pPr marL="685800" marR="0" lvl="2" indent="0" algn="l" rtl="0">
              <a:lnSpc>
                <a:spcPct val="90000"/>
              </a:lnSpc>
              <a:spcBef>
                <a:spcPts val="375"/>
              </a:spcBef>
              <a:buClr>
                <a:schemeClr val="dk1"/>
              </a:buClr>
              <a:buFont typeface="Arial"/>
              <a:buNone/>
              <a:defRPr sz="1350" b="1" i="0" u="none" strike="noStrike" cap="none">
                <a:solidFill>
                  <a:schemeClr val="dk1"/>
                </a:solidFill>
                <a:latin typeface="Palatino Linotype"/>
                <a:ea typeface="Palatino Linotype"/>
                <a:cs typeface="Palatino Linotype"/>
                <a:sym typeface="Palatino Linotype"/>
              </a:defRPr>
            </a:lvl3pPr>
            <a:lvl4pPr marL="1028700" marR="0" lvl="3"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4pPr>
            <a:lvl5pPr marL="1371600" marR="0" lvl="4"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5pPr>
            <a:lvl6pPr marL="1714500" marR="0" lvl="5"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6pPr>
            <a:lvl7pPr marL="2057400" marR="0" lvl="6"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7pPr>
            <a:lvl8pPr marL="2400300" marR="0" lvl="7"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8pPr>
            <a:lvl9pPr marL="2743200" marR="0" lvl="8" indent="0" algn="l" rtl="0">
              <a:lnSpc>
                <a:spcPct val="90000"/>
              </a:lnSpc>
              <a:spcBef>
                <a:spcPts val="375"/>
              </a:spcBef>
              <a:buClr>
                <a:schemeClr val="dk1"/>
              </a:buClr>
              <a:buFont typeface="Arial"/>
              <a:buNone/>
              <a:defRPr sz="1200" b="1" i="0" u="none" strike="noStrike" cap="none">
                <a:solidFill>
                  <a:schemeClr val="dk1"/>
                </a:solidFill>
                <a:latin typeface="Palatino Linotype"/>
                <a:ea typeface="Palatino Linotype"/>
                <a:cs typeface="Palatino Linotype"/>
                <a:sym typeface="Palatino Linotype"/>
              </a:defRPr>
            </a:lvl9pPr>
          </a:lstStyle>
          <a:p>
            <a:endParaRPr/>
          </a:p>
        </p:txBody>
      </p:sp>
      <p:sp>
        <p:nvSpPr>
          <p:cNvPr id="47" name="Shape 47"/>
          <p:cNvSpPr txBox="1">
            <a:spLocks noGrp="1"/>
          </p:cNvSpPr>
          <p:nvPr>
            <p:ph type="body" idx="4"/>
          </p:nvPr>
        </p:nvSpPr>
        <p:spPr>
          <a:xfrm>
            <a:off x="4629150" y="2505075"/>
            <a:ext cx="3887390" cy="368458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48" name="Shape 48"/>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49" name="Shape 49"/>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0" name="Shape 50"/>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28650" y="365126"/>
            <a:ext cx="7886700" cy="730428"/>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3" name="Shape 53"/>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4" name="Shape 54"/>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5" name="Shape 55"/>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
        <p:nvSpPr>
          <p:cNvPr id="57" name="Shape 57"/>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8" name="Shape 58"/>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9" name="Shape 59"/>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29841" y="457200"/>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rgbClr val="7E2C80"/>
              </a:buClr>
              <a:buFont typeface="Century Gothic"/>
              <a:buNone/>
              <a:defRPr sz="24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3887391" y="987425"/>
            <a:ext cx="4629150" cy="4873624"/>
          </a:xfrm>
          <a:prstGeom prst="rect">
            <a:avLst/>
          </a:prstGeom>
          <a:noFill/>
          <a:ln>
            <a:noFill/>
          </a:ln>
        </p:spPr>
        <p:txBody>
          <a:bodyPr lIns="91425" tIns="91425" rIns="91425" bIns="91425" anchor="t" anchorCtr="0"/>
          <a:lstStyle>
            <a:lvl1pPr marL="171450" marR="0" lvl="0" indent="-19050" algn="l" rtl="0">
              <a:lnSpc>
                <a:spcPct val="90000"/>
              </a:lnSpc>
              <a:spcBef>
                <a:spcPts val="750"/>
              </a:spcBef>
              <a:buClr>
                <a:srgbClr val="7E2C80"/>
              </a:buClr>
              <a:buSzPct val="100000"/>
              <a:buFont typeface="Arial"/>
              <a:buChar char="•"/>
              <a:defRPr sz="2400" b="0" i="0" u="none" strike="noStrike" cap="none">
                <a:solidFill>
                  <a:srgbClr val="7E2C80"/>
                </a:solidFill>
                <a:latin typeface="Palatino Linotype"/>
                <a:ea typeface="Palatino Linotype"/>
                <a:cs typeface="Palatino Linotype"/>
                <a:sym typeface="Palatino Linotype"/>
              </a:defRPr>
            </a:lvl1pPr>
            <a:lvl2pPr marL="514350" marR="0" lvl="1" indent="-38100" algn="l" rtl="0">
              <a:lnSpc>
                <a:spcPct val="90000"/>
              </a:lnSpc>
              <a:spcBef>
                <a:spcPts val="375"/>
              </a:spcBef>
              <a:buClr>
                <a:schemeClr val="dk1"/>
              </a:buClr>
              <a:buSzPct val="100000"/>
              <a:buFont typeface="Arial"/>
              <a:buChar char="•"/>
              <a:defRPr sz="2100" b="0" i="0" u="none" strike="noStrike" cap="none">
                <a:solidFill>
                  <a:schemeClr val="dk1"/>
                </a:solidFill>
                <a:latin typeface="Palatino Linotype"/>
                <a:ea typeface="Palatino Linotype"/>
                <a:cs typeface="Palatino Linotype"/>
                <a:sym typeface="Palatino Linotype"/>
              </a:defRPr>
            </a:lvl2pPr>
            <a:lvl3pPr marL="857250" marR="0" lvl="2"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3pPr>
            <a:lvl4pPr marL="1200150" marR="0" lvl="3"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4pPr>
            <a:lvl5pPr marL="1543050" marR="0" lvl="4"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5pPr>
            <a:lvl6pPr marL="1885950" marR="0" lvl="5"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6pPr>
            <a:lvl7pPr marL="2228850" marR="0" lvl="6"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7pPr>
            <a:lvl8pPr marL="2571750" marR="0" lvl="7"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8pPr>
            <a:lvl9pPr marL="2914650" marR="0" lvl="8"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63" name="Shape 63"/>
          <p:cNvSpPr txBox="1">
            <a:spLocks noGrp="1"/>
          </p:cNvSpPr>
          <p:nvPr>
            <p:ph type="body" idx="2"/>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7E2C80"/>
              </a:buClr>
              <a:buFont typeface="Arial"/>
              <a:buNone/>
              <a:defRPr sz="1200" b="0" i="0" u="none" strike="noStrike" cap="none">
                <a:solidFill>
                  <a:srgbClr val="7E2C80"/>
                </a:solidFill>
                <a:latin typeface="Palatino Linotype"/>
                <a:ea typeface="Palatino Linotype"/>
                <a:cs typeface="Palatino Linotype"/>
                <a:sym typeface="Palatino Linotype"/>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Palatino Linotype"/>
                <a:ea typeface="Palatino Linotype"/>
                <a:cs typeface="Palatino Linotype"/>
                <a:sym typeface="Palatino Linotype"/>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Palatino Linotype"/>
                <a:ea typeface="Palatino Linotype"/>
                <a:cs typeface="Palatino Linotype"/>
                <a:sym typeface="Palatino Linotype"/>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64" name="Shape 64"/>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65" name="Shape 65"/>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66" name="Shape 66"/>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29841" y="457200"/>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rgbClr val="7E2C80"/>
              </a:buClr>
              <a:buFont typeface="Century Gothic"/>
              <a:buNone/>
              <a:defRPr sz="24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9" name="Shape 69"/>
          <p:cNvSpPr>
            <a:spLocks noGrp="1"/>
          </p:cNvSpPr>
          <p:nvPr>
            <p:ph type="pic" idx="2"/>
          </p:nvPr>
        </p:nvSpPr>
        <p:spPr>
          <a:xfrm>
            <a:off x="3887391" y="987425"/>
            <a:ext cx="4629150" cy="4873624"/>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7E2C80"/>
              </a:buClr>
              <a:buFont typeface="Arial"/>
              <a:buNone/>
              <a:defRPr sz="2400" b="0" i="0" u="none" strike="noStrike" cap="none">
                <a:solidFill>
                  <a:srgbClr val="7E2C80"/>
                </a:solidFill>
                <a:latin typeface="Palatino Linotype"/>
                <a:ea typeface="Palatino Linotype"/>
                <a:cs typeface="Palatino Linotype"/>
                <a:sym typeface="Palatino Linotype"/>
              </a:defRPr>
            </a:lvl1pPr>
            <a:lvl2pPr marL="342900" marR="0" lvl="1" indent="0" algn="l" rtl="0">
              <a:lnSpc>
                <a:spcPct val="90000"/>
              </a:lnSpc>
              <a:spcBef>
                <a:spcPts val="375"/>
              </a:spcBef>
              <a:buClr>
                <a:schemeClr val="dk1"/>
              </a:buClr>
              <a:buFont typeface="Arial"/>
              <a:buNone/>
              <a:defRPr sz="2100" b="0" i="0" u="none" strike="noStrike" cap="none">
                <a:solidFill>
                  <a:schemeClr val="dk1"/>
                </a:solidFill>
                <a:latin typeface="Palatino Linotype"/>
                <a:ea typeface="Palatino Linotype"/>
                <a:cs typeface="Palatino Linotype"/>
                <a:sym typeface="Palatino Linotype"/>
              </a:defRPr>
            </a:lvl2pPr>
            <a:lvl3pPr marL="685800" marR="0" lvl="2" indent="0" algn="l" rtl="0">
              <a:lnSpc>
                <a:spcPct val="90000"/>
              </a:lnSpc>
              <a:spcBef>
                <a:spcPts val="375"/>
              </a:spcBef>
              <a:buClr>
                <a:schemeClr val="dk1"/>
              </a:buClr>
              <a:buFont typeface="Arial"/>
              <a:buNone/>
              <a:defRPr sz="1800" b="0" i="0" u="none" strike="noStrike" cap="none">
                <a:solidFill>
                  <a:schemeClr val="dk1"/>
                </a:solidFill>
                <a:latin typeface="Palatino Linotype"/>
                <a:ea typeface="Palatino Linotype"/>
                <a:cs typeface="Palatino Linotype"/>
                <a:sym typeface="Palatino Linotype"/>
              </a:defRPr>
            </a:lvl3pPr>
            <a:lvl4pPr marL="1028700" marR="0" lvl="3"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4pPr>
            <a:lvl5pPr marL="1371600" marR="0" lvl="4"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5pPr>
            <a:lvl6pPr marL="1714500" marR="0" lvl="5"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6pPr>
            <a:lvl7pPr marL="2057400" marR="0" lvl="6"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7pPr>
            <a:lvl8pPr marL="2400300" marR="0" lvl="7"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8pPr>
            <a:lvl9pPr marL="2743200" marR="0" lvl="8" indent="0" algn="l" rtl="0">
              <a:lnSpc>
                <a:spcPct val="90000"/>
              </a:lnSpc>
              <a:spcBef>
                <a:spcPts val="375"/>
              </a:spcBef>
              <a:buClr>
                <a:schemeClr val="dk1"/>
              </a:buClr>
              <a:buFont typeface="Arial"/>
              <a:buNone/>
              <a:defRPr sz="15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0" name="Shape 70"/>
          <p:cNvSpPr txBox="1">
            <a:spLocks noGrp="1"/>
          </p:cNvSpPr>
          <p:nvPr>
            <p:ph type="body" idx="1"/>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7E2C80"/>
              </a:buClr>
              <a:buFont typeface="Arial"/>
              <a:buNone/>
              <a:defRPr sz="1200" b="0" i="0" u="none" strike="noStrike" cap="none">
                <a:solidFill>
                  <a:srgbClr val="7E2C80"/>
                </a:solidFill>
                <a:latin typeface="Palatino Linotype"/>
                <a:ea typeface="Palatino Linotype"/>
                <a:cs typeface="Palatino Linotype"/>
                <a:sym typeface="Palatino Linotype"/>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Palatino Linotype"/>
                <a:ea typeface="Palatino Linotype"/>
                <a:cs typeface="Palatino Linotype"/>
                <a:sym typeface="Palatino Linotype"/>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Palatino Linotype"/>
                <a:ea typeface="Palatino Linotype"/>
                <a:cs typeface="Palatino Linotype"/>
                <a:sym typeface="Palatino Linotype"/>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1" name="Shape 71"/>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2" name="Shape 72"/>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3" name="Shape 73"/>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28650" y="365126"/>
            <a:ext cx="7886700" cy="730428"/>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2104620" y="-233766"/>
            <a:ext cx="4934758" cy="7886700"/>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7" name="Shape 77"/>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8" name="Shape 78"/>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79" name="Shape 79"/>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a:solidFill>
                  <a:srgbClr val="888888"/>
                </a:solidFill>
                <a:latin typeface="Palatino Linotype"/>
                <a:ea typeface="Palatino Linotype"/>
                <a:cs typeface="Palatino Linotype"/>
                <a:sym typeface="Palatino Linotype"/>
              </a:rPr>
              <a:t>‹#›</a:t>
            </a:fld>
            <a:endParaRPr lang="en-US" sz="900">
              <a:solidFill>
                <a:srgbClr val="888888"/>
              </a:solidFill>
              <a:latin typeface="Palatino Linotype"/>
              <a:ea typeface="Palatino Linotype"/>
              <a:cs typeface="Palatino Linotype"/>
              <a:sym typeface="Palatino Linotyp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cstate="email">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sp>
        <p:nvSpPr>
          <p:cNvPr id="10" name="Shape 10" descr="Related image"/>
          <p:cNvSpPr/>
          <p:nvPr/>
        </p:nvSpPr>
        <p:spPr>
          <a:xfrm>
            <a:off x="7277100" y="296952"/>
            <a:ext cx="1238250" cy="866774"/>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 name="Shape 11"/>
          <p:cNvSpPr txBox="1">
            <a:spLocks noGrp="1"/>
          </p:cNvSpPr>
          <p:nvPr>
            <p:ph type="title"/>
          </p:nvPr>
        </p:nvSpPr>
        <p:spPr>
          <a:xfrm>
            <a:off x="628650" y="365126"/>
            <a:ext cx="7886700" cy="730428"/>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7E2C80"/>
              </a:buClr>
              <a:buFont typeface="Century Gothic"/>
              <a:buNone/>
              <a:defRPr sz="3300" b="1" i="0" u="none" strike="noStrike" cap="none">
                <a:solidFill>
                  <a:srgbClr val="7E2C80"/>
                </a:solidFill>
                <a:latin typeface="Century Gothic"/>
                <a:ea typeface="Century Gothic"/>
                <a:cs typeface="Century Gothic"/>
                <a:sym typeface="Century Gothic"/>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628650" y="1242204"/>
            <a:ext cx="7886700" cy="493475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rgbClr val="7E2C80"/>
              </a:buClr>
              <a:buSzPct val="100000"/>
              <a:buFont typeface="Arial"/>
              <a:buChar char="•"/>
              <a:defRPr sz="2100" b="0" i="0" u="none" strike="noStrike" cap="none">
                <a:solidFill>
                  <a:srgbClr val="7E2C80"/>
                </a:solidFill>
                <a:latin typeface="Palatino Linotype"/>
                <a:ea typeface="Palatino Linotype"/>
                <a:cs typeface="Palatino Linotype"/>
                <a:sym typeface="Palatino Linotype"/>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Palatino Linotype"/>
                <a:ea typeface="Palatino Linotype"/>
                <a:cs typeface="Palatino Linotype"/>
                <a:sym typeface="Palatino Linotype"/>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Palatino Linotype"/>
                <a:ea typeface="Palatino Linotype"/>
                <a:cs typeface="Palatino Linotype"/>
                <a:sym typeface="Palatino Linotype"/>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3" name="Shape 13"/>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4" name="Shape 14"/>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Palatino Linotype"/>
                <a:ea typeface="Palatino Linotype"/>
                <a:cs typeface="Palatino Linotype"/>
                <a:sym typeface="Palatino Linotype"/>
              </a:defRPr>
            </a:lvl1pPr>
            <a:lvl2pPr marL="457200" marR="0" lvl="1"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2pPr>
            <a:lvl3pPr marL="914400" marR="0" lvl="2"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3pPr>
            <a:lvl4pPr marL="1371600" marR="0" lvl="3"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4pPr>
            <a:lvl5pPr marL="1828800" marR="0" lvl="4"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5pPr>
            <a:lvl6pPr marL="2286000" marR="0" lvl="5"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6pPr>
            <a:lvl7pPr marL="2743200" marR="0" lvl="6"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7pPr>
            <a:lvl8pPr marL="3200400" marR="0" lvl="7"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8pPr>
            <a:lvl9pPr marL="3657600" marR="0" lvl="8" indent="0" algn="l" rtl="0">
              <a:spcBef>
                <a:spcPts val="0"/>
              </a:spcBef>
              <a:buNone/>
              <a:defRPr sz="18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5" name="Shape 15"/>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rgbClr val="888888"/>
                </a:solidFill>
                <a:latin typeface="Palatino Linotype"/>
                <a:ea typeface="Palatino Linotype"/>
                <a:cs typeface="Palatino Linotype"/>
                <a:sym typeface="Palatino Linotype"/>
              </a:rPr>
              <a:t>‹#›</a:t>
            </a:fld>
            <a:endParaRPr lang="en-US" sz="900" b="0" i="0" u="none" strike="noStrike" cap="none">
              <a:solidFill>
                <a:srgbClr val="888888"/>
              </a:solidFill>
              <a:latin typeface="Palatino Linotype"/>
              <a:ea typeface="Palatino Linotype"/>
              <a:cs typeface="Palatino Linotype"/>
              <a:sym typeface="Palatino Linotype"/>
            </a:endParaRPr>
          </a:p>
        </p:txBody>
      </p:sp>
      <p:sp>
        <p:nvSpPr>
          <p:cNvPr id="16" name="Shape 16" descr="Image result for usc marshall transparent"/>
          <p:cNvSpPr/>
          <p:nvPr/>
        </p:nvSpPr>
        <p:spPr>
          <a:xfrm>
            <a:off x="7198025" y="6234119"/>
            <a:ext cx="1868337" cy="609585"/>
          </a:xfrm>
          <a:prstGeom prst="rect">
            <a:avLst/>
          </a:prstGeom>
          <a:noFill/>
          <a:ln>
            <a:noFill/>
          </a:ln>
        </p:spPr>
        <p:txBody>
          <a:bodyPr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descr="Image result for los angeles 3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
            <a:ext cx="9143998" cy="4373591"/>
          </a:xfrm>
          <a:prstGeom prst="rect">
            <a:avLst/>
          </a:prstGeom>
          <a:noFill/>
          <a:ln>
            <a:noFill/>
          </a:ln>
        </p:spPr>
      </p:pic>
      <p:sp>
        <p:nvSpPr>
          <p:cNvPr id="91" name="Shape 91"/>
          <p:cNvSpPr txBox="1">
            <a:spLocks noGrp="1"/>
          </p:cNvSpPr>
          <p:nvPr>
            <p:ph type="ctrTitle"/>
          </p:nvPr>
        </p:nvSpPr>
        <p:spPr>
          <a:xfrm>
            <a:off x="487837" y="4559523"/>
            <a:ext cx="8176103" cy="1236439"/>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rgbClr val="7E2C80"/>
              </a:buClr>
              <a:buSzPct val="25000"/>
              <a:buFont typeface="Century Gothic"/>
              <a:buNone/>
            </a:pPr>
            <a:r>
              <a:rPr lang="en-US" sz="4500" b="0" i="0" u="none" strike="noStrike" cap="none">
                <a:solidFill>
                  <a:srgbClr val="7E2C80"/>
                </a:solidFill>
                <a:latin typeface="Century Gothic"/>
                <a:ea typeface="Century Gothic"/>
                <a:cs typeface="Century Gothic"/>
                <a:sym typeface="Century Gothic"/>
              </a:rPr>
              <a:t>My311 Data Analysis Report</a:t>
            </a:r>
          </a:p>
        </p:txBody>
      </p:sp>
      <p:sp>
        <p:nvSpPr>
          <p:cNvPr id="92" name="Shape 92"/>
          <p:cNvSpPr txBox="1">
            <a:spLocks noGrp="1"/>
          </p:cNvSpPr>
          <p:nvPr>
            <p:ph type="subTitle" idx="1"/>
          </p:nvPr>
        </p:nvSpPr>
        <p:spPr>
          <a:xfrm>
            <a:off x="483947" y="5981895"/>
            <a:ext cx="8176103" cy="626351"/>
          </a:xfrm>
          <a:prstGeom prst="rect">
            <a:avLst/>
          </a:prstGeom>
          <a:noFill/>
          <a:ln>
            <a:noFill/>
          </a:ln>
        </p:spPr>
        <p:txBody>
          <a:bodyPr lIns="91425" tIns="45700" rIns="91425" bIns="45700" anchor="t" anchorCtr="0">
            <a:noAutofit/>
          </a:bodyPr>
          <a:lstStyle/>
          <a:p>
            <a:pPr marL="0" marR="0" lvl="0" indent="0" algn="ctr" rtl="0">
              <a:lnSpc>
                <a:spcPct val="50000"/>
              </a:lnSpc>
              <a:spcBef>
                <a:spcPts val="750"/>
              </a:spcBef>
              <a:spcAft>
                <a:spcPts val="0"/>
              </a:spcAft>
              <a:buClr>
                <a:srgbClr val="7E2C80"/>
              </a:buClr>
              <a:buSzPct val="25000"/>
              <a:buFont typeface="Arial"/>
              <a:buNone/>
            </a:pPr>
            <a:r>
              <a:rPr lang="en-US" sz="1445" b="0" i="0" u="none" strike="noStrike" cap="none" dirty="0">
                <a:solidFill>
                  <a:srgbClr val="7E2C80"/>
                </a:solidFill>
                <a:latin typeface="Palatino Linotype"/>
                <a:ea typeface="Palatino Linotype"/>
                <a:cs typeface="Palatino Linotype"/>
                <a:sym typeface="Palatino Linotype"/>
              </a:rPr>
              <a:t>Xiaoqiu Yu</a:t>
            </a:r>
            <a:r>
              <a:rPr lang="en-US" altLang="zh-Hans" sz="1445" dirty="0"/>
              <a:t>,</a:t>
            </a:r>
            <a:r>
              <a:rPr lang="zh-Hans" altLang="en-US" sz="1445" dirty="0"/>
              <a:t> </a:t>
            </a:r>
            <a:r>
              <a:rPr lang="en-US" altLang="zh-Hans" sz="1445" dirty="0" err="1"/>
              <a:t>Jie</a:t>
            </a:r>
            <a:r>
              <a:rPr lang="zh-Hans" altLang="en-US" sz="1445" dirty="0"/>
              <a:t> </a:t>
            </a:r>
            <a:r>
              <a:rPr lang="en-US" altLang="zh-Hans" sz="1445" dirty="0"/>
              <a:t>Chen,</a:t>
            </a:r>
            <a:r>
              <a:rPr lang="zh-Hans" altLang="en-US" sz="1445" dirty="0"/>
              <a:t> </a:t>
            </a:r>
            <a:r>
              <a:rPr lang="en-US" altLang="zh-Hans" sz="1445" dirty="0"/>
              <a:t>Judy</a:t>
            </a:r>
            <a:r>
              <a:rPr lang="zh-Hans" altLang="en-US" sz="1445" dirty="0"/>
              <a:t> </a:t>
            </a:r>
            <a:r>
              <a:rPr lang="en-US" altLang="zh-Hans" sz="1445" dirty="0"/>
              <a:t>Yan</a:t>
            </a:r>
            <a:endParaRPr lang="en-US" sz="1445" b="0" i="0" u="none" strike="noStrike" cap="none" dirty="0">
              <a:solidFill>
                <a:srgbClr val="7E2C80"/>
              </a:solidFill>
              <a:latin typeface="Palatino Linotype"/>
              <a:ea typeface="Palatino Linotype"/>
              <a:cs typeface="Palatino Linotype"/>
              <a:sym typeface="Palatino Linotype"/>
            </a:endParaRPr>
          </a:p>
          <a:p>
            <a:pPr marL="0" marR="0" lvl="0" indent="0" algn="ctr" rtl="0">
              <a:lnSpc>
                <a:spcPct val="50000"/>
              </a:lnSpc>
              <a:spcBef>
                <a:spcPts val="750"/>
              </a:spcBef>
              <a:buClr>
                <a:srgbClr val="7E2C80"/>
              </a:buClr>
              <a:buSzPct val="25000"/>
              <a:buFont typeface="Arial"/>
              <a:buNone/>
            </a:pPr>
            <a:r>
              <a:rPr lang="en-US" sz="1445" b="0" i="0" u="none" strike="noStrike" cap="none" dirty="0">
                <a:solidFill>
                  <a:srgbClr val="7E2C80"/>
                </a:solidFill>
                <a:latin typeface="Palatino Linotype"/>
                <a:ea typeface="Palatino Linotype"/>
                <a:cs typeface="Palatino Linotype"/>
                <a:sym typeface="Palatino Linotype"/>
              </a:rPr>
              <a:t>Dec. 2016</a:t>
            </a:r>
          </a:p>
        </p:txBody>
      </p:sp>
    </p:spTree>
    <p:extLst>
      <p:ext uri="{BB962C8B-B14F-4D97-AF65-F5344CB8AC3E}">
        <p14:creationId xmlns:p14="http://schemas.microsoft.com/office/powerpoint/2010/main" val="811622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Shape 152" descr="Screen%20Shot%202016-12-06%20at%2010.16.23%20AM.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19882" y="1465545"/>
            <a:ext cx="6411523" cy="3610717"/>
          </a:xfrm>
          <a:prstGeom prst="rect">
            <a:avLst/>
          </a:prstGeom>
          <a:noFill/>
          <a:ln>
            <a:noFill/>
          </a:ln>
        </p:spPr>
      </p:pic>
      <p:sp>
        <p:nvSpPr>
          <p:cNvPr id="153" name="Shape 153"/>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Why do people call 311?</a:t>
            </a:r>
          </a:p>
        </p:txBody>
      </p:sp>
      <p:sp>
        <p:nvSpPr>
          <p:cNvPr id="154" name="Shape 154"/>
          <p:cNvSpPr txBox="1"/>
          <p:nvPr/>
        </p:nvSpPr>
        <p:spPr>
          <a:xfrm>
            <a:off x="628650" y="5502976"/>
            <a:ext cx="8275506" cy="738664"/>
          </a:xfrm>
          <a:prstGeom prst="rect">
            <a:avLst/>
          </a:prstGeom>
          <a:noFill/>
          <a:ln>
            <a:noFill/>
          </a:ln>
        </p:spPr>
        <p:txBody>
          <a:bodyPr lIns="91425" tIns="45700" rIns="91425" bIns="45700" anchor="t" anchorCtr="0">
            <a:noAutofit/>
          </a:bodyPr>
          <a:lstStyle/>
          <a:p>
            <a:pPr marL="514350" lvl="1" indent="-171450">
              <a:lnSpc>
                <a:spcPct val="90000"/>
              </a:lnSpc>
              <a:buClr>
                <a:schemeClr val="dk1"/>
              </a:buClr>
              <a:buSzPct val="100000"/>
              <a:buFont typeface="Arial"/>
              <a:buChar char="•"/>
            </a:pPr>
            <a:r>
              <a:rPr lang="en-US" sz="1800" dirty="0">
                <a:solidFill>
                  <a:schemeClr val="dk1"/>
                </a:solidFill>
                <a:latin typeface="Palatino Linotype"/>
                <a:ea typeface="Palatino Linotype"/>
                <a:cs typeface="Palatino Linotype"/>
                <a:sym typeface="Palatino Linotype"/>
              </a:rPr>
              <a:t>Bulky Item and Graffiti Removal are the two mostly requested services</a:t>
            </a:r>
          </a:p>
        </p:txBody>
      </p:sp>
      <p:sp>
        <p:nvSpPr>
          <p:cNvPr id="155" name="Shape 155"/>
          <p:cNvSpPr txBox="1"/>
          <p:nvPr/>
        </p:nvSpPr>
        <p:spPr>
          <a:xfrm>
            <a:off x="1796496" y="3086238"/>
            <a:ext cx="1471878"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a:solidFill>
                  <a:srgbClr val="000000"/>
                </a:solidFill>
                <a:latin typeface="Palatino Linotype"/>
                <a:ea typeface="Palatino Linotype"/>
                <a:cs typeface="Palatino Linotype"/>
                <a:sym typeface="Palatino Linotype"/>
              </a:rPr>
              <a:t>Bulky Items</a:t>
            </a:r>
          </a:p>
        </p:txBody>
      </p:sp>
      <p:sp>
        <p:nvSpPr>
          <p:cNvPr id="156" name="Shape 156"/>
          <p:cNvSpPr txBox="1"/>
          <p:nvPr/>
        </p:nvSpPr>
        <p:spPr>
          <a:xfrm>
            <a:off x="3836060" y="2121144"/>
            <a:ext cx="1984838"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rgbClr val="000000"/>
                </a:solidFill>
                <a:latin typeface="Palatino Linotype"/>
                <a:ea typeface="Palatino Linotype"/>
                <a:cs typeface="Palatino Linotype"/>
                <a:sym typeface="Palatino Linotype"/>
              </a:rPr>
              <a:t>Graffiti Removal</a:t>
            </a:r>
          </a:p>
        </p:txBody>
      </p:sp>
    </p:spTree>
    <p:extLst>
      <p:ext uri="{BB962C8B-B14F-4D97-AF65-F5344CB8AC3E}">
        <p14:creationId xmlns:p14="http://schemas.microsoft.com/office/powerpoint/2010/main" val="2111374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90239" y="141827"/>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Why do people call 311?</a:t>
            </a:r>
          </a:p>
        </p:txBody>
      </p:sp>
      <p:sp>
        <p:nvSpPr>
          <p:cNvPr id="163" name="Shape 163"/>
          <p:cNvSpPr txBox="1">
            <a:spLocks noGrp="1"/>
          </p:cNvSpPr>
          <p:nvPr>
            <p:ph type="body" idx="1"/>
          </p:nvPr>
        </p:nvSpPr>
        <p:spPr>
          <a:xfrm>
            <a:off x="-112734" y="1530796"/>
            <a:ext cx="3297891" cy="4934758"/>
          </a:xfrm>
          <a:prstGeom prst="rect">
            <a:avLst/>
          </a:prstGeom>
          <a:noFill/>
          <a:ln>
            <a:noFill/>
          </a:ln>
        </p:spPr>
        <p:txBody>
          <a:bodyPr lIns="91425" tIns="45700" rIns="91425" bIns="45700" anchor="t" anchorCtr="0">
            <a:noAutofit/>
          </a:bodyPr>
          <a:lstStyle/>
          <a:p>
            <a:pPr lvl="1" indent="-171450">
              <a:lnSpc>
                <a:spcPct val="100000"/>
              </a:lnSpc>
              <a:spcBef>
                <a:spcPts val="0"/>
              </a:spcBef>
            </a:pPr>
            <a:r>
              <a:rPr lang="en-US" dirty="0"/>
              <a:t>Peaks on Mondays from 8:00am to 3:00pm, and decrease gradually in the following week days. </a:t>
            </a:r>
          </a:p>
          <a:p>
            <a:pPr marL="171450" marR="0" lvl="0" indent="-171450" algn="l" rtl="0">
              <a:lnSpc>
                <a:spcPct val="90000"/>
              </a:lnSpc>
              <a:spcBef>
                <a:spcPts val="750"/>
              </a:spcBef>
              <a:spcAft>
                <a:spcPts val="0"/>
              </a:spcAft>
              <a:buClr>
                <a:srgbClr val="7E2C80"/>
              </a:buClr>
              <a:buSzPct val="100000"/>
              <a:buFont typeface="Arial"/>
              <a:buNone/>
            </a:pPr>
            <a:endParaRPr sz="2100" b="0" i="0" u="none" strike="noStrike" cap="none" dirty="0">
              <a:solidFill>
                <a:srgbClr val="7E2C80"/>
              </a:solidFill>
              <a:latin typeface="Palatino Linotype"/>
              <a:ea typeface="Palatino Linotype"/>
              <a:cs typeface="Palatino Linotype"/>
              <a:sym typeface="Palatino Linotype"/>
            </a:endParaRPr>
          </a:p>
          <a:p>
            <a:pPr marL="171450" marR="0" lvl="0" indent="-171450" algn="l" rtl="0">
              <a:lnSpc>
                <a:spcPct val="90000"/>
              </a:lnSpc>
              <a:spcBef>
                <a:spcPts val="750"/>
              </a:spcBef>
              <a:buClr>
                <a:srgbClr val="7E2C80"/>
              </a:buClr>
              <a:buSzPct val="100000"/>
              <a:buFont typeface="Arial"/>
              <a:buNone/>
            </a:pPr>
            <a:endParaRPr sz="2100" b="0" i="0" u="none" strike="noStrike" cap="none" dirty="0">
              <a:solidFill>
                <a:srgbClr val="7E2C80"/>
              </a:solidFill>
              <a:latin typeface="Palatino Linotype"/>
              <a:ea typeface="Palatino Linotype"/>
              <a:cs typeface="Palatino Linotype"/>
              <a:sym typeface="Palatino Linotype"/>
            </a:endParaRPr>
          </a:p>
        </p:txBody>
      </p:sp>
      <p:pic>
        <p:nvPicPr>
          <p:cNvPr id="165" name="Shape 165" descr="Rplot1.png"/>
          <p:cNvPicPr preferRelativeResize="0"/>
          <p:nvPr/>
        </p:nvPicPr>
        <p:blipFill rotWithShape="1">
          <a:blip r:embed="rId3">
            <a:alphaModFix/>
          </a:blip>
          <a:srcRect/>
          <a:stretch/>
        </p:blipFill>
        <p:spPr>
          <a:xfrm>
            <a:off x="190239" y="3578306"/>
            <a:ext cx="5079470" cy="2774514"/>
          </a:xfrm>
          <a:prstGeom prst="rect">
            <a:avLst/>
          </a:prstGeom>
          <a:noFill/>
          <a:ln>
            <a:noFill/>
          </a:ln>
        </p:spPr>
      </p:pic>
      <p:pic>
        <p:nvPicPr>
          <p:cNvPr id="164" name="Shape 164" descr="../../../Desktop/Screen%20Shot%202016-12-06%20at%2010.55.21%20AM"/>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297891" y="1167048"/>
            <a:ext cx="5729605" cy="4406900"/>
          </a:xfrm>
          <a:prstGeom prst="rect">
            <a:avLst/>
          </a:prstGeom>
          <a:noFill/>
          <a:ln>
            <a:noFill/>
          </a:ln>
        </p:spPr>
      </p:pic>
    </p:spTree>
    <p:extLst>
      <p:ext uri="{BB962C8B-B14F-4D97-AF65-F5344CB8AC3E}">
        <p14:creationId xmlns:p14="http://schemas.microsoft.com/office/powerpoint/2010/main" val="182757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037" y="3369501"/>
            <a:ext cx="8332223" cy="776614"/>
          </a:xfrm>
        </p:spPr>
        <p:txBody>
          <a:bodyPr/>
          <a:lstStyle/>
          <a:p>
            <a:r>
              <a:rPr lang="en-US" altLang="zh-CN" sz="4800" dirty="0"/>
              <a:t>When</a:t>
            </a:r>
            <a:r>
              <a:rPr lang="zh-CN" altLang="en-US" sz="4800" dirty="0"/>
              <a:t> </a:t>
            </a:r>
            <a:r>
              <a:rPr lang="en-US" altLang="zh-CN" sz="4800" dirty="0"/>
              <a:t>do</a:t>
            </a:r>
            <a:r>
              <a:rPr lang="zh-CN" altLang="en-US" sz="4800" dirty="0"/>
              <a:t> </a:t>
            </a:r>
            <a:r>
              <a:rPr lang="en-US" altLang="zh-CN" sz="4800" dirty="0"/>
              <a:t>people</a:t>
            </a:r>
            <a:r>
              <a:rPr lang="zh-CN" altLang="en-US" sz="4800" dirty="0"/>
              <a:t> </a:t>
            </a:r>
            <a:r>
              <a:rPr lang="en-US" altLang="zh-CN" sz="4800" dirty="0"/>
              <a:t>report</a:t>
            </a:r>
            <a:r>
              <a:rPr lang="zh-CN" altLang="en-US" sz="4800" dirty="0"/>
              <a:t> </a:t>
            </a:r>
            <a:r>
              <a:rPr lang="en-US" altLang="zh-CN" sz="4800" dirty="0"/>
              <a:t>to</a:t>
            </a:r>
            <a:r>
              <a:rPr lang="zh-CN" altLang="en-US" sz="4800" dirty="0"/>
              <a:t> </a:t>
            </a:r>
            <a:r>
              <a:rPr lang="en-US" altLang="zh-CN" sz="4800" dirty="0"/>
              <a:t>311?</a:t>
            </a:r>
            <a:endParaRPr lang="en-US" sz="4800" dirty="0"/>
          </a:p>
        </p:txBody>
      </p:sp>
    </p:spTree>
    <p:extLst>
      <p:ext uri="{BB962C8B-B14F-4D97-AF65-F5344CB8AC3E}">
        <p14:creationId xmlns:p14="http://schemas.microsoft.com/office/powerpoint/2010/main" val="211537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Shape 170" descr="../../../Screen%20Shot%202016-12-06%20at%2010.29.52.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0968" y="1430804"/>
            <a:ext cx="7767608" cy="4623579"/>
          </a:xfrm>
          <a:prstGeom prst="rect">
            <a:avLst/>
          </a:prstGeom>
          <a:noFill/>
          <a:ln>
            <a:noFill/>
          </a:ln>
        </p:spPr>
      </p:pic>
      <p:sp>
        <p:nvSpPr>
          <p:cNvPr id="171" name="Shape 171"/>
          <p:cNvSpPr txBox="1">
            <a:spLocks noGrp="1"/>
          </p:cNvSpPr>
          <p:nvPr>
            <p:ph type="title"/>
          </p:nvPr>
        </p:nvSpPr>
        <p:spPr>
          <a:xfrm>
            <a:off x="240343" y="213439"/>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When do people report to 311?</a:t>
            </a:r>
          </a:p>
        </p:txBody>
      </p:sp>
      <p:sp>
        <p:nvSpPr>
          <p:cNvPr id="172" name="Shape 172"/>
          <p:cNvSpPr txBox="1">
            <a:spLocks noGrp="1"/>
          </p:cNvSpPr>
          <p:nvPr>
            <p:ph type="body" idx="1"/>
          </p:nvPr>
        </p:nvSpPr>
        <p:spPr>
          <a:xfrm>
            <a:off x="328026" y="898178"/>
            <a:ext cx="3297891" cy="493475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7E2C80"/>
              </a:buClr>
              <a:buSzPct val="100000"/>
              <a:buFont typeface="Arial"/>
              <a:buChar char="•"/>
            </a:pPr>
            <a:r>
              <a:rPr lang="en-US" sz="1800" b="0" i="0" u="none" strike="noStrike" cap="none" dirty="0">
                <a:solidFill>
                  <a:schemeClr val="tx1"/>
                </a:solidFill>
                <a:latin typeface="Palatino Linotype"/>
                <a:ea typeface="Palatino Linotype"/>
                <a:cs typeface="Palatino Linotype"/>
                <a:sym typeface="Palatino Linotype"/>
              </a:rPr>
              <a:t>Peaks on Mondays from 8:00am to 3:00pm </a:t>
            </a:r>
          </a:p>
          <a:p>
            <a:pPr marL="171450" marR="0" lvl="0" indent="-171450" algn="l" rtl="0">
              <a:lnSpc>
                <a:spcPct val="90000"/>
              </a:lnSpc>
              <a:spcBef>
                <a:spcPts val="750"/>
              </a:spcBef>
              <a:buClr>
                <a:srgbClr val="7E2C80"/>
              </a:buClr>
              <a:buSzPct val="100000"/>
              <a:buFont typeface="Arial"/>
              <a:buNone/>
            </a:pPr>
            <a:endParaRPr sz="2100" b="0" i="0" u="none" strike="noStrike" cap="none" dirty="0">
              <a:solidFill>
                <a:srgbClr val="7E2C80"/>
              </a:solidFill>
              <a:latin typeface="Palatino Linotype"/>
              <a:ea typeface="Palatino Linotype"/>
              <a:cs typeface="Palatino Linotype"/>
              <a:sym typeface="Palatino Linotype"/>
            </a:endParaRPr>
          </a:p>
        </p:txBody>
      </p:sp>
      <p:sp>
        <p:nvSpPr>
          <p:cNvPr id="173" name="Shape 173"/>
          <p:cNvSpPr txBox="1"/>
          <p:nvPr/>
        </p:nvSpPr>
        <p:spPr>
          <a:xfrm>
            <a:off x="1144057" y="2517289"/>
            <a:ext cx="598241"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Palatino Linotype"/>
                <a:ea typeface="Palatino Linotype"/>
                <a:cs typeface="Palatino Linotype"/>
                <a:sym typeface="Palatino Linotype"/>
              </a:rPr>
              <a:t>Call</a:t>
            </a:r>
          </a:p>
        </p:txBody>
      </p:sp>
      <p:sp>
        <p:nvSpPr>
          <p:cNvPr id="174" name="Shape 174"/>
          <p:cNvSpPr txBox="1"/>
          <p:nvPr/>
        </p:nvSpPr>
        <p:spPr>
          <a:xfrm>
            <a:off x="766549" y="4737001"/>
            <a:ext cx="1410643"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Palatino Linotype"/>
                <a:ea typeface="Palatino Linotype"/>
                <a:cs typeface="Palatino Linotype"/>
                <a:sym typeface="Palatino Linotype"/>
              </a:rPr>
              <a:t>Mobile App</a:t>
            </a:r>
          </a:p>
        </p:txBody>
      </p:sp>
      <p:sp>
        <p:nvSpPr>
          <p:cNvPr id="175" name="Shape 175"/>
          <p:cNvSpPr txBox="1"/>
          <p:nvPr/>
        </p:nvSpPr>
        <p:spPr>
          <a:xfrm>
            <a:off x="766549" y="5206566"/>
            <a:ext cx="135325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Palatino Linotype"/>
                <a:ea typeface="Palatino Linotype"/>
                <a:cs typeface="Palatino Linotype"/>
                <a:sym typeface="Palatino Linotype"/>
              </a:rPr>
              <a:t>Self Service</a:t>
            </a:r>
          </a:p>
        </p:txBody>
      </p:sp>
      <p:sp>
        <p:nvSpPr>
          <p:cNvPr id="176" name="Shape 176"/>
          <p:cNvSpPr txBox="1"/>
          <p:nvPr/>
        </p:nvSpPr>
        <p:spPr>
          <a:xfrm>
            <a:off x="1053484" y="4388891"/>
            <a:ext cx="779381"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Palatino Linotype"/>
                <a:ea typeface="Palatino Linotype"/>
                <a:cs typeface="Palatino Linotype"/>
                <a:sym typeface="Palatino Linotype"/>
              </a:rPr>
              <a:t>Email</a:t>
            </a:r>
          </a:p>
        </p:txBody>
      </p:sp>
      <p:sp>
        <p:nvSpPr>
          <p:cNvPr id="177" name="Shape 177"/>
          <p:cNvSpPr txBox="1"/>
          <p:nvPr/>
        </p:nvSpPr>
        <p:spPr>
          <a:xfrm>
            <a:off x="328026" y="6133876"/>
            <a:ext cx="8214958" cy="740203"/>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buClr>
                <a:srgbClr val="7E2C80"/>
              </a:buClr>
              <a:buSzPct val="100000"/>
              <a:buFont typeface="Arial"/>
              <a:buChar char="•"/>
            </a:pPr>
            <a:r>
              <a:rPr lang="en-US" sz="1800" dirty="0">
                <a:solidFill>
                  <a:schemeClr val="tx1"/>
                </a:solidFill>
                <a:latin typeface="Palatino Linotype"/>
                <a:ea typeface="Palatino Linotype"/>
                <a:cs typeface="Palatino Linotype"/>
                <a:sym typeface="Palatino Linotype"/>
              </a:rPr>
              <a:t>After excluding “Driver Self Report” requests, there’s still a downward trend. </a:t>
            </a:r>
          </a:p>
        </p:txBody>
      </p:sp>
    </p:spTree>
    <p:extLst>
      <p:ext uri="{BB962C8B-B14F-4D97-AF65-F5344CB8AC3E}">
        <p14:creationId xmlns:p14="http://schemas.microsoft.com/office/powerpoint/2010/main" val="813408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77920" y="162839"/>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When do people report to 311?</a:t>
            </a:r>
          </a:p>
        </p:txBody>
      </p:sp>
      <p:sp>
        <p:nvSpPr>
          <p:cNvPr id="183" name="Shape 183"/>
          <p:cNvSpPr txBox="1">
            <a:spLocks noGrp="1"/>
          </p:cNvSpPr>
          <p:nvPr>
            <p:ph type="body" idx="1"/>
          </p:nvPr>
        </p:nvSpPr>
        <p:spPr>
          <a:xfrm>
            <a:off x="804015" y="1772930"/>
            <a:ext cx="7886700" cy="493475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7E2C80"/>
              </a:buClr>
              <a:buSzPct val="100000"/>
              <a:buFont typeface="Arial"/>
              <a:buChar char="•"/>
            </a:pPr>
            <a:r>
              <a:rPr lang="en-US" sz="2100" b="0" i="0" u="none" strike="noStrike" cap="none" dirty="0">
                <a:solidFill>
                  <a:srgbClr val="7E2C80"/>
                </a:solidFill>
                <a:latin typeface="Palatino Linotype"/>
                <a:ea typeface="Palatino Linotype"/>
                <a:cs typeface="Palatino Linotype"/>
                <a:sym typeface="Palatino Linotype"/>
              </a:rPr>
              <a:t>People tend not to report issues during weekends through calls, but through other unattended ways.</a:t>
            </a:r>
          </a:p>
          <a:p>
            <a:pPr marL="171450" marR="0" lvl="0" indent="-171450" algn="l" rtl="0">
              <a:lnSpc>
                <a:spcPct val="90000"/>
              </a:lnSpc>
              <a:spcBef>
                <a:spcPts val="0"/>
              </a:spcBef>
              <a:spcAft>
                <a:spcPts val="0"/>
              </a:spcAft>
              <a:buClr>
                <a:srgbClr val="7E2C80"/>
              </a:buClr>
              <a:buSzPct val="100000"/>
              <a:buFont typeface="Arial"/>
              <a:buChar char="•"/>
            </a:pPr>
            <a:endParaRPr lang="en-US" sz="2100" b="0" i="0" u="none" strike="noStrike" cap="none" dirty="0">
              <a:solidFill>
                <a:srgbClr val="7E2C80"/>
              </a:solidFill>
              <a:latin typeface="Palatino Linotype"/>
              <a:ea typeface="Palatino Linotype"/>
              <a:cs typeface="Palatino Linotype"/>
              <a:sym typeface="Palatino Linotype"/>
            </a:endParaRP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rgbClr val="7E2C80"/>
                </a:solidFill>
                <a:latin typeface="Palatino Linotype"/>
                <a:ea typeface="Palatino Linotype"/>
                <a:cs typeface="Palatino Linotype"/>
                <a:sym typeface="Palatino Linotype"/>
              </a:rPr>
              <a:t>Potential Reasons:</a:t>
            </a:r>
          </a:p>
          <a:p>
            <a:pPr marL="342900" marR="0" lvl="1" indent="0" algn="l" rtl="0">
              <a:lnSpc>
                <a:spcPct val="90000"/>
              </a:lnSpc>
              <a:spcBef>
                <a:spcPts val="375"/>
              </a:spcBef>
              <a:spcAft>
                <a:spcPts val="0"/>
              </a:spcAft>
              <a:buClr>
                <a:schemeClr val="dk1"/>
              </a:buClr>
              <a:buSzPct val="100000"/>
              <a:buNone/>
            </a:pPr>
            <a:r>
              <a:rPr lang="en-US" sz="1800" b="0" i="0" u="none" strike="noStrike" cap="none" dirty="0">
                <a:solidFill>
                  <a:schemeClr val="dk1"/>
                </a:solidFill>
                <a:latin typeface="Palatino Linotype"/>
                <a:ea typeface="Palatino Linotype"/>
                <a:cs typeface="Palatino Linotype"/>
                <a:sym typeface="Palatino Linotype"/>
              </a:rPr>
              <a:t>1) People who have requests on weekends would like to wait until Monday to report, because they might assume Call Center is closed at weekends.</a:t>
            </a:r>
          </a:p>
          <a:p>
            <a:pPr marL="342900" marR="0" lvl="1" indent="0" algn="l" rtl="0">
              <a:lnSpc>
                <a:spcPct val="90000"/>
              </a:lnSpc>
              <a:spcBef>
                <a:spcPts val="375"/>
              </a:spcBef>
              <a:spcAft>
                <a:spcPts val="0"/>
              </a:spcAft>
              <a:buClr>
                <a:schemeClr val="dk1"/>
              </a:buClr>
              <a:buSzPct val="100000"/>
              <a:buNone/>
            </a:pPr>
            <a:r>
              <a:rPr lang="en-US" sz="1800" b="0" i="0" u="none" strike="noStrike" cap="none" dirty="0">
                <a:solidFill>
                  <a:schemeClr val="dk1"/>
                </a:solidFill>
                <a:latin typeface="Palatino Linotype"/>
                <a:ea typeface="Palatino Linotype"/>
                <a:cs typeface="Palatino Linotype"/>
                <a:sym typeface="Palatino Linotype"/>
              </a:rPr>
              <a:t>2) Requests sent during weekends will be dealt together on Monday. </a:t>
            </a:r>
          </a:p>
          <a:p>
            <a:pPr marL="342900" marR="0" lvl="1" indent="0" algn="l" rtl="0">
              <a:lnSpc>
                <a:spcPct val="90000"/>
              </a:lnSpc>
              <a:spcBef>
                <a:spcPts val="375"/>
              </a:spcBef>
              <a:spcAft>
                <a:spcPts val="0"/>
              </a:spcAft>
              <a:buClr>
                <a:schemeClr val="dk1"/>
              </a:buClr>
              <a:buSzPct val="100000"/>
              <a:buNone/>
            </a:pPr>
            <a:r>
              <a:rPr lang="en-US" sz="1800" b="0" i="0" u="none" strike="noStrike" cap="none" dirty="0">
                <a:solidFill>
                  <a:schemeClr val="dk1"/>
                </a:solidFill>
                <a:latin typeface="Palatino Linotype"/>
                <a:ea typeface="Palatino Linotype"/>
                <a:cs typeface="Palatino Linotype"/>
                <a:sym typeface="Palatino Linotype"/>
              </a:rPr>
              <a:t>3) Call center is understaffed during weekends.</a:t>
            </a:r>
          </a:p>
          <a:p>
            <a:pPr marL="342900" lvl="1" indent="0">
              <a:buNone/>
            </a:pPr>
            <a:endParaRPr sz="1800" b="0" i="0" u="none" strike="noStrike" cap="none" dirty="0">
              <a:solidFill>
                <a:schemeClr val="dk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043373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673" y="920599"/>
            <a:ext cx="7886700" cy="2852737"/>
          </a:xfrm>
        </p:spPr>
        <p:txBody>
          <a:bodyPr/>
          <a:lstStyle/>
          <a:p>
            <a:r>
              <a:rPr lang="en-US" altLang="zh-CN" dirty="0"/>
              <a:t>How</a:t>
            </a:r>
            <a:r>
              <a:rPr lang="zh-CN" altLang="en-US" dirty="0"/>
              <a:t> </a:t>
            </a:r>
            <a:r>
              <a:rPr lang="en-US" altLang="zh-CN" dirty="0"/>
              <a:t>do</a:t>
            </a:r>
            <a:r>
              <a:rPr lang="zh-CN" altLang="en-US" dirty="0"/>
              <a:t> </a:t>
            </a:r>
            <a:r>
              <a:rPr lang="en-US" altLang="zh-CN" dirty="0"/>
              <a:t>people</a:t>
            </a:r>
            <a:r>
              <a:rPr lang="zh-CN" altLang="en-US" dirty="0"/>
              <a:t> </a:t>
            </a:r>
            <a:r>
              <a:rPr lang="en-US" altLang="zh-CN" dirty="0"/>
              <a:t>reach</a:t>
            </a:r>
            <a:r>
              <a:rPr lang="zh-CN" altLang="en-US" dirty="0"/>
              <a:t> </a:t>
            </a:r>
            <a:r>
              <a:rPr lang="en-US" altLang="zh-CN" dirty="0"/>
              <a:t>311?</a:t>
            </a:r>
            <a:endParaRPr lang="en-US" dirty="0"/>
          </a:p>
        </p:txBody>
      </p:sp>
    </p:spTree>
    <p:extLst>
      <p:ext uri="{BB962C8B-B14F-4D97-AF65-F5344CB8AC3E}">
        <p14:creationId xmlns:p14="http://schemas.microsoft.com/office/powerpoint/2010/main" val="1776016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628650" y="365126"/>
            <a:ext cx="7886700" cy="730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How do people reach 311?</a:t>
            </a:r>
          </a:p>
        </p:txBody>
      </p:sp>
      <p:sp>
        <p:nvSpPr>
          <p:cNvPr id="189" name="Shape 189"/>
          <p:cNvSpPr txBox="1">
            <a:spLocks noGrp="1"/>
          </p:cNvSpPr>
          <p:nvPr>
            <p:ph type="body" idx="1"/>
          </p:nvPr>
        </p:nvSpPr>
        <p:spPr>
          <a:xfrm>
            <a:off x="753911" y="5882588"/>
            <a:ext cx="7886700" cy="564299"/>
          </a:xfrm>
          <a:prstGeom prst="rect">
            <a:avLst/>
          </a:prstGeom>
          <a:noFill/>
          <a:ln>
            <a:noFill/>
          </a:ln>
        </p:spPr>
        <p:txBody>
          <a:bodyPr lIns="91425" tIns="45700" rIns="91425" bIns="45700" anchor="t" anchorCtr="0">
            <a:noAutofit/>
          </a:bodyPr>
          <a:lstStyle/>
          <a:p>
            <a:pPr marL="285750" indent="-285750">
              <a:spcBef>
                <a:spcPts val="0"/>
              </a:spcBef>
            </a:pPr>
            <a:r>
              <a:rPr lang="en-US" sz="1800" dirty="0">
                <a:solidFill>
                  <a:schemeClr val="tx1"/>
                </a:solidFill>
              </a:rPr>
              <a:t>Call is still the major channel that people reach 311, reported more than half of total requests.</a:t>
            </a:r>
          </a:p>
        </p:txBody>
      </p:sp>
      <p:pic>
        <p:nvPicPr>
          <p:cNvPr id="190" name="Shape 19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28649" y="1202499"/>
            <a:ext cx="7096447" cy="4484925"/>
          </a:xfrm>
          <a:prstGeom prst="rect">
            <a:avLst/>
          </a:prstGeom>
          <a:noFill/>
          <a:ln>
            <a:noFill/>
          </a:ln>
        </p:spPr>
      </p:pic>
    </p:spTree>
    <p:extLst>
      <p:ext uri="{BB962C8B-B14F-4D97-AF65-F5344CB8AC3E}">
        <p14:creationId xmlns:p14="http://schemas.microsoft.com/office/powerpoint/2010/main" val="138694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53077" y="240771"/>
            <a:ext cx="7886700" cy="730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How do people reach 311?</a:t>
            </a:r>
          </a:p>
        </p:txBody>
      </p:sp>
      <p:sp>
        <p:nvSpPr>
          <p:cNvPr id="196" name="Shape 196"/>
          <p:cNvSpPr txBox="1">
            <a:spLocks noGrp="1"/>
          </p:cNvSpPr>
          <p:nvPr>
            <p:ph type="body" idx="1"/>
          </p:nvPr>
        </p:nvSpPr>
        <p:spPr>
          <a:xfrm>
            <a:off x="628650" y="5688678"/>
            <a:ext cx="7886700" cy="564299"/>
          </a:xfrm>
          <a:prstGeom prst="rect">
            <a:avLst/>
          </a:prstGeom>
          <a:noFill/>
          <a:ln>
            <a:noFill/>
          </a:ln>
        </p:spPr>
        <p:txBody>
          <a:bodyPr lIns="91425" tIns="45700" rIns="91425" bIns="45700" anchor="t" anchorCtr="0">
            <a:noAutofit/>
          </a:bodyPr>
          <a:lstStyle/>
          <a:p>
            <a:pPr indent="-171450">
              <a:spcBef>
                <a:spcPts val="0"/>
              </a:spcBef>
            </a:pPr>
            <a:r>
              <a:rPr lang="en-US" sz="1800" dirty="0">
                <a:solidFill>
                  <a:schemeClr val="tx1"/>
                </a:solidFill>
              </a:rPr>
              <a:t>However, things are changing - more and more people are now using App and Self Service to submit requests.</a:t>
            </a:r>
          </a:p>
        </p:txBody>
      </p:sp>
      <p:pic>
        <p:nvPicPr>
          <p:cNvPr id="197" name="Shape 19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8500" y="1202499"/>
            <a:ext cx="7706994" cy="4254950"/>
          </a:xfrm>
          <a:prstGeom prst="rect">
            <a:avLst/>
          </a:prstGeom>
          <a:noFill/>
          <a:ln>
            <a:noFill/>
          </a:ln>
        </p:spPr>
      </p:pic>
      <p:sp>
        <p:nvSpPr>
          <p:cNvPr id="2" name="TextBox 1"/>
          <p:cNvSpPr txBox="1"/>
          <p:nvPr/>
        </p:nvSpPr>
        <p:spPr>
          <a:xfrm>
            <a:off x="353077" y="894722"/>
            <a:ext cx="4044697" cy="307777"/>
          </a:xfrm>
          <a:prstGeom prst="rect">
            <a:avLst/>
          </a:prstGeom>
          <a:noFill/>
        </p:spPr>
        <p:txBody>
          <a:bodyPr wrap="none" rtlCol="0">
            <a:spAutoFit/>
          </a:bodyPr>
          <a:lstStyle/>
          <a:p>
            <a:r>
              <a:rPr lang="en-US" altLang="zh-CN" dirty="0"/>
              <a:t>Percentage</a:t>
            </a:r>
            <a:r>
              <a:rPr lang="zh-CN" altLang="en-US" dirty="0"/>
              <a:t> </a:t>
            </a:r>
            <a:r>
              <a:rPr lang="en-US" altLang="zh-CN" dirty="0"/>
              <a:t>of</a:t>
            </a:r>
            <a:r>
              <a:rPr lang="zh-CN" altLang="en-US" dirty="0"/>
              <a:t> </a:t>
            </a:r>
            <a:r>
              <a:rPr lang="en-US" altLang="zh-CN" dirty="0"/>
              <a:t>Request</a:t>
            </a:r>
            <a:r>
              <a:rPr lang="zh-CN" altLang="en-US" dirty="0"/>
              <a:t> </a:t>
            </a:r>
            <a:r>
              <a:rPr lang="en-US" altLang="zh-CN" dirty="0"/>
              <a:t>Source</a:t>
            </a:r>
            <a:r>
              <a:rPr lang="zh-CN" altLang="en-US" dirty="0"/>
              <a:t> </a:t>
            </a:r>
            <a:r>
              <a:rPr lang="en-US" altLang="zh-CN" dirty="0"/>
              <a:t>on</a:t>
            </a:r>
            <a:r>
              <a:rPr lang="zh-CN" altLang="en-US" dirty="0"/>
              <a:t> </a:t>
            </a:r>
            <a:r>
              <a:rPr lang="en-US" altLang="zh-CN" dirty="0"/>
              <a:t>Monthly</a:t>
            </a:r>
            <a:r>
              <a:rPr lang="zh-CN" altLang="en-US" dirty="0"/>
              <a:t> </a:t>
            </a:r>
            <a:r>
              <a:rPr lang="en-US" altLang="zh-CN" dirty="0"/>
              <a:t>Base</a:t>
            </a:r>
            <a:r>
              <a:rPr lang="zh-CN" altLang="en-US" dirty="0"/>
              <a:t> </a:t>
            </a:r>
            <a:endParaRPr lang="en-US" dirty="0"/>
          </a:p>
        </p:txBody>
      </p:sp>
    </p:spTree>
    <p:extLst>
      <p:ext uri="{BB962C8B-B14F-4D97-AF65-F5344CB8AC3E}">
        <p14:creationId xmlns:p14="http://schemas.microsoft.com/office/powerpoint/2010/main" val="1691880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Shape 20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34525" y="1240077"/>
            <a:ext cx="7031397" cy="4985359"/>
          </a:xfrm>
          <a:prstGeom prst="rect">
            <a:avLst/>
          </a:prstGeom>
          <a:noFill/>
          <a:ln>
            <a:noFill/>
          </a:ln>
        </p:spPr>
      </p:pic>
      <p:sp>
        <p:nvSpPr>
          <p:cNvPr id="203" name="Shape 203"/>
          <p:cNvSpPr txBox="1">
            <a:spLocks noGrp="1"/>
          </p:cNvSpPr>
          <p:nvPr>
            <p:ph type="title"/>
          </p:nvPr>
        </p:nvSpPr>
        <p:spPr>
          <a:xfrm>
            <a:off x="628650" y="365126"/>
            <a:ext cx="7886700" cy="7304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How do people reach 311?</a:t>
            </a:r>
          </a:p>
        </p:txBody>
      </p:sp>
      <p:sp>
        <p:nvSpPr>
          <p:cNvPr id="204" name="Shape 204"/>
          <p:cNvSpPr txBox="1">
            <a:spLocks noGrp="1"/>
          </p:cNvSpPr>
          <p:nvPr>
            <p:ph type="body" idx="1"/>
          </p:nvPr>
        </p:nvSpPr>
        <p:spPr>
          <a:xfrm>
            <a:off x="5060701" y="4238880"/>
            <a:ext cx="4083299" cy="564299"/>
          </a:xfrm>
          <a:prstGeom prst="rect">
            <a:avLst/>
          </a:prstGeom>
          <a:noFill/>
          <a:ln>
            <a:noFill/>
          </a:ln>
        </p:spPr>
        <p:txBody>
          <a:bodyPr lIns="91425" tIns="45700" rIns="91425" bIns="45700" anchor="t" anchorCtr="0">
            <a:noAutofit/>
          </a:bodyPr>
          <a:lstStyle/>
          <a:p>
            <a:pPr indent="-171450">
              <a:spcBef>
                <a:spcPts val="0"/>
              </a:spcBef>
            </a:pPr>
            <a:r>
              <a:rPr lang="en-US" sz="1800" dirty="0">
                <a:solidFill>
                  <a:schemeClr val="tx1"/>
                </a:solidFill>
              </a:rPr>
              <a:t>People living in downtown tend to use Email/App/Self Service more </a:t>
            </a:r>
          </a:p>
          <a:p>
            <a:pPr indent="-171450">
              <a:spcBef>
                <a:spcPts val="0"/>
              </a:spcBef>
            </a:pPr>
            <a:endParaRPr lang="en-US" sz="1800" dirty="0">
              <a:solidFill>
                <a:schemeClr val="tx1"/>
              </a:solidFill>
            </a:endParaRPr>
          </a:p>
          <a:p>
            <a:pPr indent="-171450">
              <a:spcBef>
                <a:spcPts val="0"/>
              </a:spcBef>
            </a:pPr>
            <a:r>
              <a:rPr lang="en-US" sz="1800" dirty="0">
                <a:solidFill>
                  <a:schemeClr val="tx1"/>
                </a:solidFill>
              </a:rPr>
              <a:t>Need to further promote these digital methods to the city.</a:t>
            </a:r>
          </a:p>
        </p:txBody>
      </p:sp>
      <p:sp>
        <p:nvSpPr>
          <p:cNvPr id="2" name="Rectangle 1"/>
          <p:cNvSpPr/>
          <p:nvPr/>
        </p:nvSpPr>
        <p:spPr>
          <a:xfrm>
            <a:off x="234525" y="1013963"/>
            <a:ext cx="4027064" cy="307777"/>
          </a:xfrm>
          <a:prstGeom prst="rect">
            <a:avLst/>
          </a:prstGeom>
        </p:spPr>
        <p:txBody>
          <a:bodyPr wrap="none">
            <a:spAutoFit/>
          </a:bodyPr>
          <a:lstStyle/>
          <a:p>
            <a:r>
              <a:rPr lang="en-US" altLang="zh-CN" dirty="0"/>
              <a:t>Request</a:t>
            </a:r>
            <a:r>
              <a:rPr lang="zh-CN" altLang="en-US" dirty="0"/>
              <a:t> </a:t>
            </a:r>
            <a:r>
              <a:rPr lang="en-US" altLang="zh-CN" dirty="0"/>
              <a:t>Volume</a:t>
            </a:r>
            <a:r>
              <a:rPr lang="zh-CN" altLang="en-US" dirty="0"/>
              <a:t> </a:t>
            </a:r>
            <a:r>
              <a:rPr lang="en-US" altLang="zh-CN" dirty="0"/>
              <a:t>Distribution</a:t>
            </a:r>
            <a:r>
              <a:rPr lang="zh-CN" altLang="en-US" dirty="0"/>
              <a:t> </a:t>
            </a:r>
            <a:r>
              <a:rPr lang="en-US" altLang="zh-CN" dirty="0"/>
              <a:t>by</a:t>
            </a:r>
            <a:r>
              <a:rPr lang="zh-CN" altLang="en-US" dirty="0"/>
              <a:t> </a:t>
            </a:r>
            <a:r>
              <a:rPr lang="en-US" altLang="zh-CN" dirty="0"/>
              <a:t>Request</a:t>
            </a:r>
            <a:r>
              <a:rPr lang="zh-CN" altLang="en-US" dirty="0"/>
              <a:t> </a:t>
            </a:r>
            <a:r>
              <a:rPr lang="en-US" altLang="zh-CN" dirty="0"/>
              <a:t>Source</a:t>
            </a:r>
            <a:endParaRPr lang="en-US" dirty="0"/>
          </a:p>
        </p:txBody>
      </p:sp>
    </p:spTree>
    <p:extLst>
      <p:ext uri="{BB962C8B-B14F-4D97-AF65-F5344CB8AC3E}">
        <p14:creationId xmlns:p14="http://schemas.microsoft.com/office/powerpoint/2010/main" val="1621361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133541"/>
            <a:ext cx="7886700" cy="2852737"/>
          </a:xfrm>
        </p:spPr>
        <p:txBody>
          <a:bodyPr/>
          <a:lstStyle/>
          <a:p>
            <a:r>
              <a:rPr lang="en-US" altLang="zh-CN" dirty="0"/>
              <a:t>Geographic</a:t>
            </a:r>
            <a:r>
              <a:rPr lang="zh-CN" altLang="en-US" dirty="0"/>
              <a:t> </a:t>
            </a:r>
            <a:r>
              <a:rPr lang="en-US" altLang="zh-CN" dirty="0"/>
              <a:t>Patterns</a:t>
            </a:r>
            <a:r>
              <a:rPr lang="zh-CN" altLang="en-US" dirty="0"/>
              <a:t> </a:t>
            </a:r>
            <a:r>
              <a:rPr lang="en-US" altLang="zh-CN" dirty="0"/>
              <a:t>of</a:t>
            </a:r>
            <a:r>
              <a:rPr lang="zh-CN" altLang="en-US" dirty="0"/>
              <a:t> </a:t>
            </a:r>
            <a:r>
              <a:rPr lang="en-US" altLang="zh-CN" dirty="0"/>
              <a:t>Requests</a:t>
            </a:r>
            <a:endParaRPr lang="en-US" dirty="0"/>
          </a:p>
        </p:txBody>
      </p:sp>
    </p:spTree>
    <p:extLst>
      <p:ext uri="{BB962C8B-B14F-4D97-AF65-F5344CB8AC3E}">
        <p14:creationId xmlns:p14="http://schemas.microsoft.com/office/powerpoint/2010/main" val="647519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Agenda</a:t>
            </a:r>
          </a:p>
        </p:txBody>
      </p:sp>
      <p:sp>
        <p:nvSpPr>
          <p:cNvPr id="98" name="Shape 98"/>
          <p:cNvSpPr txBox="1">
            <a:spLocks noGrp="1"/>
          </p:cNvSpPr>
          <p:nvPr>
            <p:ph type="body" idx="1"/>
          </p:nvPr>
        </p:nvSpPr>
        <p:spPr>
          <a:xfrm>
            <a:off x="954327" y="1430094"/>
            <a:ext cx="7886700" cy="4934758"/>
          </a:xfrm>
          <a:prstGeom prst="rect">
            <a:avLst/>
          </a:prstGeom>
          <a:noFill/>
          <a:ln>
            <a:noFill/>
          </a:ln>
        </p:spPr>
        <p:txBody>
          <a:bodyPr lIns="91425" tIns="45700" rIns="91425" bIns="45700" anchor="t" anchorCtr="0">
            <a:noAutofit/>
          </a:bodyPr>
          <a:lstStyle/>
          <a:p>
            <a:pPr marL="457200" marR="0" lvl="0" indent="-457200" algn="l" rtl="0">
              <a:lnSpc>
                <a:spcPct val="90000"/>
              </a:lnSpc>
              <a:spcBef>
                <a:spcPts val="0"/>
              </a:spcBef>
              <a:spcAft>
                <a:spcPts val="0"/>
              </a:spcAft>
              <a:buClr>
                <a:srgbClr val="7E2C80"/>
              </a:buClr>
              <a:buSzPct val="100000"/>
              <a:buFont typeface="Century Gothic"/>
              <a:buAutoNum type="arabicPeriod"/>
            </a:pPr>
            <a:r>
              <a:rPr lang="en-US" sz="2100" b="0" i="0" u="none" strike="noStrike" cap="none" dirty="0">
                <a:solidFill>
                  <a:srgbClr val="7E2C80"/>
                </a:solidFill>
                <a:latin typeface="Palatino Linotype"/>
                <a:ea typeface="Palatino Linotype"/>
                <a:cs typeface="Palatino Linotype"/>
                <a:sym typeface="Palatino Linotype"/>
              </a:rPr>
              <a:t>Project Introduction</a:t>
            </a:r>
          </a:p>
          <a:p>
            <a:pPr marL="457200" marR="0" lvl="0" indent="-457200" algn="l" rtl="0">
              <a:lnSpc>
                <a:spcPct val="90000"/>
              </a:lnSpc>
              <a:spcBef>
                <a:spcPts val="750"/>
              </a:spcBef>
              <a:spcAft>
                <a:spcPts val="0"/>
              </a:spcAft>
              <a:buClr>
                <a:srgbClr val="7E2C80"/>
              </a:buClr>
              <a:buSzPct val="100000"/>
              <a:buFont typeface="Century Gothic"/>
              <a:buAutoNum type="arabicPeriod"/>
            </a:pPr>
            <a:r>
              <a:rPr lang="en-US" sz="2100" b="0" i="0" u="none" strike="noStrike" cap="none" dirty="0">
                <a:solidFill>
                  <a:srgbClr val="7E2C80"/>
                </a:solidFill>
                <a:latin typeface="Palatino Linotype"/>
                <a:ea typeface="Palatino Linotype"/>
                <a:cs typeface="Palatino Linotype"/>
                <a:sym typeface="Palatino Linotype"/>
              </a:rPr>
              <a:t>Methodology</a:t>
            </a:r>
          </a:p>
          <a:p>
            <a:pPr marL="457200" marR="0" lvl="0" indent="-457200" algn="l" rtl="0">
              <a:lnSpc>
                <a:spcPct val="90000"/>
              </a:lnSpc>
              <a:spcBef>
                <a:spcPts val="750"/>
              </a:spcBef>
              <a:spcAft>
                <a:spcPts val="0"/>
              </a:spcAft>
              <a:buClr>
                <a:srgbClr val="7E2C80"/>
              </a:buClr>
              <a:buSzPct val="100000"/>
              <a:buFont typeface="Century Gothic"/>
              <a:buAutoNum type="arabicPeriod"/>
            </a:pPr>
            <a:r>
              <a:rPr lang="en-US" sz="2100" b="0" i="0" u="none" strike="noStrike" cap="none" dirty="0">
                <a:solidFill>
                  <a:srgbClr val="7E2C80"/>
                </a:solidFill>
                <a:latin typeface="Palatino Linotype"/>
                <a:ea typeface="Palatino Linotype"/>
                <a:cs typeface="Palatino Linotype"/>
                <a:sym typeface="Palatino Linotype"/>
              </a:rPr>
              <a:t>Findings</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Overall trend of requests</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Why do people call 311?</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When do people tend to report to 311?</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How do people reach 311?</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Geographic Patterns of Requests</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How long does it take to process a 311 request?</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Which department is in charge?</a:t>
            </a:r>
          </a:p>
          <a:p>
            <a:pPr marL="800100" marR="0" lvl="1" indent="-457200" algn="l" rtl="0">
              <a:lnSpc>
                <a:spcPct val="90000"/>
              </a:lnSpc>
              <a:spcBef>
                <a:spcPts val="375"/>
              </a:spcBef>
              <a:spcAft>
                <a:spcPts val="0"/>
              </a:spcAft>
              <a:buClr>
                <a:schemeClr val="dk1"/>
              </a:buClr>
              <a:buSzPct val="100000"/>
              <a:buFont typeface="Century Gothic"/>
              <a:buAutoNum type="arabicPeriod"/>
            </a:pPr>
            <a:r>
              <a:rPr lang="en-US" sz="1800" b="0" i="0" u="none" strike="noStrike" cap="none" dirty="0">
                <a:solidFill>
                  <a:schemeClr val="dk1"/>
                </a:solidFill>
                <a:latin typeface="Palatino Linotype"/>
                <a:ea typeface="Palatino Linotype"/>
                <a:cs typeface="Palatino Linotype"/>
                <a:sym typeface="Palatino Linotype"/>
              </a:rPr>
              <a:t>Let’s make some forecast</a:t>
            </a:r>
          </a:p>
          <a:p>
            <a:pPr marL="457200" marR="0" lvl="0" indent="-457200" algn="l" rtl="0">
              <a:lnSpc>
                <a:spcPct val="90000"/>
              </a:lnSpc>
              <a:spcBef>
                <a:spcPts val="750"/>
              </a:spcBef>
              <a:buClr>
                <a:srgbClr val="7E2C80"/>
              </a:buClr>
              <a:buSzPct val="100000"/>
              <a:buFont typeface="Century Gothic"/>
              <a:buAutoNum type="arabicPeriod"/>
            </a:pPr>
            <a:r>
              <a:rPr lang="en-US" sz="2100" b="0" i="0" u="none" strike="noStrike" cap="none" dirty="0">
                <a:solidFill>
                  <a:srgbClr val="7E2C80"/>
                </a:solidFill>
                <a:latin typeface="Palatino Linotype"/>
                <a:ea typeface="Palatino Linotype"/>
                <a:cs typeface="Palatino Linotype"/>
                <a:sym typeface="Palatino Linotype"/>
              </a:rPr>
              <a:t>Recommendations</a:t>
            </a:r>
          </a:p>
        </p:txBody>
      </p:sp>
    </p:spTree>
    <p:extLst>
      <p:ext uri="{BB962C8B-B14F-4D97-AF65-F5344CB8AC3E}">
        <p14:creationId xmlns:p14="http://schemas.microsoft.com/office/powerpoint/2010/main" val="624040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161271" y="149480"/>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Geographic Patterns of Requests</a:t>
            </a:r>
          </a:p>
        </p:txBody>
      </p:sp>
      <p:pic>
        <p:nvPicPr>
          <p:cNvPr id="210" name="Shape 21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1271" y="879908"/>
            <a:ext cx="6248140" cy="5890409"/>
          </a:xfrm>
          <a:prstGeom prst="rect">
            <a:avLst/>
          </a:prstGeom>
          <a:noFill/>
          <a:ln>
            <a:noFill/>
          </a:ln>
        </p:spPr>
      </p:pic>
      <p:sp>
        <p:nvSpPr>
          <p:cNvPr id="211" name="Shape 211"/>
          <p:cNvSpPr/>
          <p:nvPr/>
        </p:nvSpPr>
        <p:spPr>
          <a:xfrm>
            <a:off x="6085301" y="4968171"/>
            <a:ext cx="3146381" cy="2303187"/>
          </a:xfrm>
          <a:prstGeom prst="rect">
            <a:avLst/>
          </a:prstGeom>
          <a:noFill/>
          <a:ln>
            <a:noFill/>
          </a:ln>
        </p:spPr>
        <p:txBody>
          <a:bodyPr lIns="91425" tIns="45700" rIns="91425" bIns="45700" anchor="t" anchorCtr="0">
            <a:noAutofit/>
          </a:bodyPr>
          <a:lstStyle/>
          <a:p>
            <a:pPr marL="171450" indent="-171450">
              <a:lnSpc>
                <a:spcPct val="90000"/>
              </a:lnSpc>
              <a:buClr>
                <a:srgbClr val="7E2C80"/>
              </a:buClr>
              <a:buSzPct val="100000"/>
              <a:buFont typeface="Arial"/>
              <a:buChar char="•"/>
            </a:pPr>
            <a:r>
              <a:rPr lang="en-US" sz="1800" dirty="0">
                <a:solidFill>
                  <a:schemeClr val="tx1"/>
                </a:solidFill>
                <a:latin typeface="Palatino Linotype"/>
                <a:ea typeface="Palatino Linotype"/>
                <a:cs typeface="Palatino Linotype"/>
                <a:sym typeface="Century Gothic"/>
              </a:rPr>
              <a:t>Generally, the distribution of 3-1-1 service requests is in proportion to the population</a:t>
            </a:r>
            <a:r>
              <a:rPr lang="zh-CN" altLang="en-US" sz="1800" dirty="0">
                <a:solidFill>
                  <a:schemeClr val="tx1"/>
                </a:solidFill>
                <a:latin typeface="Palatino Linotype"/>
                <a:ea typeface="Palatino Linotype"/>
                <a:cs typeface="Palatino Linotype"/>
                <a:sym typeface="Century Gothic"/>
              </a:rPr>
              <a:t> </a:t>
            </a:r>
            <a:r>
              <a:rPr lang="en-US" sz="1800" dirty="0">
                <a:solidFill>
                  <a:schemeClr val="tx1"/>
                </a:solidFill>
                <a:latin typeface="Palatino Linotype"/>
                <a:ea typeface="Palatino Linotype"/>
                <a:cs typeface="Palatino Linotype"/>
                <a:sym typeface="Century Gothic"/>
              </a:rPr>
              <a:t>distribution. </a:t>
            </a:r>
          </a:p>
        </p:txBody>
      </p:sp>
    </p:spTree>
    <p:extLst>
      <p:ext uri="{BB962C8B-B14F-4D97-AF65-F5344CB8AC3E}">
        <p14:creationId xmlns:p14="http://schemas.microsoft.com/office/powerpoint/2010/main" val="1785059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5" name="Shape 209"/>
          <p:cNvSpPr txBox="1">
            <a:spLocks noGrp="1"/>
          </p:cNvSpPr>
          <p:nvPr>
            <p:ph type="title"/>
          </p:nvPr>
        </p:nvSpPr>
        <p:spPr>
          <a:xfrm>
            <a:off x="161271" y="149480"/>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Geographic Patterns of Requests</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6384" y="719529"/>
            <a:ext cx="6364161" cy="5747964"/>
          </a:xfrm>
          <a:prstGeom prst="rect">
            <a:avLst/>
          </a:prstGeom>
        </p:spPr>
      </p:pic>
    </p:spTree>
    <p:extLst>
      <p:ext uri="{BB962C8B-B14F-4D97-AF65-F5344CB8AC3E}">
        <p14:creationId xmlns:p14="http://schemas.microsoft.com/office/powerpoint/2010/main" val="13005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Shape 2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9921" y="854440"/>
            <a:ext cx="7134601" cy="5521886"/>
          </a:xfrm>
          <a:prstGeom prst="rect">
            <a:avLst/>
          </a:prstGeom>
          <a:noFill/>
          <a:ln>
            <a:noFill/>
          </a:ln>
        </p:spPr>
      </p:pic>
      <p:sp>
        <p:nvSpPr>
          <p:cNvPr id="223" name="Shape 223"/>
          <p:cNvSpPr txBox="1">
            <a:spLocks noGrp="1"/>
          </p:cNvSpPr>
          <p:nvPr>
            <p:ph type="title"/>
          </p:nvPr>
        </p:nvSpPr>
        <p:spPr>
          <a:xfrm>
            <a:off x="403181" y="237162"/>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Bulky Items</a:t>
            </a:r>
          </a:p>
        </p:txBody>
      </p:sp>
      <p:sp>
        <p:nvSpPr>
          <p:cNvPr id="224" name="Shape 224"/>
          <p:cNvSpPr txBox="1"/>
          <p:nvPr/>
        </p:nvSpPr>
        <p:spPr>
          <a:xfrm>
            <a:off x="5256079" y="4470777"/>
            <a:ext cx="3737609" cy="1384995"/>
          </a:xfrm>
          <a:prstGeom prst="rect">
            <a:avLst/>
          </a:prstGeom>
          <a:noFill/>
          <a:ln>
            <a:noFill/>
          </a:ln>
        </p:spPr>
        <p:txBody>
          <a:bodyPr lIns="91425" tIns="45700" rIns="91425" bIns="45700" anchor="t" anchorCtr="0">
            <a:noAutofit/>
          </a:bodyPr>
          <a:lstStyle/>
          <a:p>
            <a:pPr marL="171450" indent="-171450">
              <a:lnSpc>
                <a:spcPct val="90000"/>
              </a:lnSpc>
              <a:buClr>
                <a:srgbClr val="7E2C80"/>
              </a:buClr>
              <a:buSzPct val="100000"/>
              <a:buFont typeface="Arial"/>
              <a:buChar char="•"/>
            </a:pPr>
            <a:r>
              <a:rPr lang="en-US" sz="1800" dirty="0">
                <a:solidFill>
                  <a:schemeClr val="tx1"/>
                </a:solidFill>
                <a:latin typeface="Palatino Linotype"/>
                <a:ea typeface="Palatino Linotype"/>
                <a:cs typeface="Palatino Linotype"/>
                <a:sym typeface="Palatino Linotype"/>
              </a:rPr>
              <a:t>Bulky items are mostly requested from residential </a:t>
            </a:r>
          </a:p>
          <a:p>
            <a:pPr marL="171450" indent="-171450">
              <a:lnSpc>
                <a:spcPct val="90000"/>
              </a:lnSpc>
              <a:buClr>
                <a:srgbClr val="7E2C80"/>
              </a:buClr>
              <a:buSzPct val="100000"/>
              <a:buFont typeface="Arial"/>
              <a:buChar char="•"/>
            </a:pPr>
            <a:endParaRPr lang="en-US" sz="1800" dirty="0">
              <a:solidFill>
                <a:schemeClr val="tx1"/>
              </a:solidFill>
              <a:latin typeface="Palatino Linotype"/>
              <a:ea typeface="Palatino Linotype"/>
              <a:cs typeface="Palatino Linotype"/>
              <a:sym typeface="Palatino Linotype"/>
            </a:endParaRPr>
          </a:p>
          <a:p>
            <a:pPr marL="171450" indent="-171450">
              <a:lnSpc>
                <a:spcPct val="90000"/>
              </a:lnSpc>
              <a:buClr>
                <a:srgbClr val="7E2C80"/>
              </a:buClr>
              <a:buSzPct val="100000"/>
              <a:buFont typeface="Arial"/>
              <a:buChar char="•"/>
            </a:pPr>
            <a:r>
              <a:rPr lang="en-US" altLang="zh-CN" sz="1800" dirty="0">
                <a:solidFill>
                  <a:schemeClr val="tx1"/>
                </a:solidFill>
                <a:latin typeface="Palatino Linotype"/>
                <a:ea typeface="Palatino Linotype"/>
                <a:cs typeface="Palatino Linotype"/>
                <a:sym typeface="Palatino Linotype"/>
              </a:rPr>
              <a:t>A</a:t>
            </a:r>
            <a:r>
              <a:rPr lang="en-US" sz="1800" dirty="0">
                <a:solidFill>
                  <a:schemeClr val="tx1"/>
                </a:solidFill>
                <a:latin typeface="Palatino Linotype"/>
                <a:ea typeface="Palatino Linotype"/>
                <a:cs typeface="Palatino Linotype"/>
                <a:sym typeface="Palatino Linotype"/>
              </a:rPr>
              <a:t>reas such as Koreatown, downtown and around USC</a:t>
            </a:r>
          </a:p>
        </p:txBody>
      </p:sp>
      <p:sp>
        <p:nvSpPr>
          <p:cNvPr id="225" name="Shape 225"/>
          <p:cNvSpPr/>
          <p:nvPr/>
        </p:nvSpPr>
        <p:spPr>
          <a:xfrm>
            <a:off x="2452741" y="4103231"/>
            <a:ext cx="193637" cy="193637"/>
          </a:xfrm>
          <a:prstGeom prst="star5">
            <a:avLst>
              <a:gd name="adj" fmla="val 19098"/>
              <a:gd name="hf" fmla="val 105146"/>
              <a:gd name="vf" fmla="val 110557"/>
            </a:avLst>
          </a:prstGeom>
          <a:solidFill>
            <a:srgbClr val="FFFF00"/>
          </a:solidFill>
          <a:ln w="12700" cap="flat" cmpd="sng">
            <a:solidFill>
              <a:srgbClr val="FFFF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sp>
        <p:nvSpPr>
          <p:cNvPr id="226" name="Shape 226"/>
          <p:cNvSpPr txBox="1"/>
          <p:nvPr/>
        </p:nvSpPr>
        <p:spPr>
          <a:xfrm>
            <a:off x="2278526" y="4286111"/>
            <a:ext cx="67197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rgbClr val="000000"/>
                </a:solidFill>
                <a:latin typeface="Palatino Linotype"/>
                <a:ea typeface="Palatino Linotype"/>
                <a:cs typeface="Palatino Linotype"/>
                <a:sym typeface="Palatino Linotype"/>
              </a:rPr>
              <a:t>USC</a:t>
            </a:r>
          </a:p>
        </p:txBody>
      </p:sp>
      <p:sp>
        <p:nvSpPr>
          <p:cNvPr id="227" name="Shape 227"/>
          <p:cNvSpPr/>
          <p:nvPr/>
        </p:nvSpPr>
        <p:spPr>
          <a:xfrm>
            <a:off x="1724758" y="3919562"/>
            <a:ext cx="146090" cy="146090"/>
          </a:xfrm>
          <a:prstGeom prst="ellipse">
            <a:avLst/>
          </a:prstGeom>
          <a:solidFill>
            <a:schemeClr val="accent1"/>
          </a:solidFill>
          <a:ln w="12700" cap="flat" cmpd="sng">
            <a:solidFill>
              <a:srgbClr val="395E89"/>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sp>
        <p:nvSpPr>
          <p:cNvPr id="228" name="Shape 228"/>
          <p:cNvSpPr txBox="1"/>
          <p:nvPr/>
        </p:nvSpPr>
        <p:spPr>
          <a:xfrm>
            <a:off x="1274749" y="3660852"/>
            <a:ext cx="849913"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rgbClr val="000000"/>
                </a:solidFill>
                <a:latin typeface="Palatino Linotype"/>
                <a:ea typeface="Palatino Linotype"/>
                <a:cs typeface="Palatino Linotype"/>
                <a:sym typeface="Palatino Linotype"/>
              </a:rPr>
              <a:t>UCLA</a:t>
            </a:r>
          </a:p>
        </p:txBody>
      </p:sp>
      <p:sp>
        <p:nvSpPr>
          <p:cNvPr id="229" name="Shape 229"/>
          <p:cNvSpPr txBox="1"/>
          <p:nvPr/>
        </p:nvSpPr>
        <p:spPr>
          <a:xfrm>
            <a:off x="2321165" y="3660852"/>
            <a:ext cx="1377300"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rgbClr val="000000"/>
                </a:solidFill>
                <a:latin typeface="Palatino Linotype"/>
                <a:ea typeface="Palatino Linotype"/>
                <a:cs typeface="Palatino Linotype"/>
                <a:sym typeface="Palatino Linotype"/>
              </a:rPr>
              <a:t>Downtown</a:t>
            </a:r>
          </a:p>
        </p:txBody>
      </p:sp>
    </p:spTree>
    <p:extLst>
      <p:ext uri="{BB962C8B-B14F-4D97-AF65-F5344CB8AC3E}">
        <p14:creationId xmlns:p14="http://schemas.microsoft.com/office/powerpoint/2010/main" val="20068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2" name="Shape 2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255" y="1137609"/>
            <a:ext cx="5351474" cy="4607900"/>
          </a:xfrm>
          <a:prstGeom prst="rect">
            <a:avLst/>
          </a:prstGeom>
          <a:noFill/>
          <a:ln>
            <a:noFill/>
          </a:ln>
        </p:spPr>
      </p:pic>
      <p:pic>
        <p:nvPicPr>
          <p:cNvPr id="243" name="Shape 243" descr="Screen%20Shot%202016-12-06%20at%202.36.27%20AM.png"/>
          <p:cNvPicPr preferRelativeResize="0"/>
          <p:nvPr/>
        </p:nvPicPr>
        <p:blipFill rotWithShape="1">
          <a:blip r:embed="rId4" cstate="email">
            <a:alphaModFix/>
            <a:extLst>
              <a:ext uri="{28A0092B-C50C-407E-A947-70E740481C1C}">
                <a14:useLocalDpi xmlns:a14="http://schemas.microsoft.com/office/drawing/2010/main"/>
              </a:ext>
            </a:extLst>
          </a:blip>
          <a:srcRect r="1234"/>
          <a:stretch/>
        </p:blipFill>
        <p:spPr>
          <a:xfrm>
            <a:off x="4855335" y="3939877"/>
            <a:ext cx="4258054" cy="2776456"/>
          </a:xfrm>
          <a:prstGeom prst="rect">
            <a:avLst/>
          </a:prstGeom>
          <a:noFill/>
          <a:ln>
            <a:noFill/>
          </a:ln>
        </p:spPr>
      </p:pic>
      <p:sp>
        <p:nvSpPr>
          <p:cNvPr id="7" name="Shape 209"/>
          <p:cNvSpPr txBox="1">
            <a:spLocks noGrp="1"/>
          </p:cNvSpPr>
          <p:nvPr>
            <p:ph type="title"/>
          </p:nvPr>
        </p:nvSpPr>
        <p:spPr>
          <a:xfrm>
            <a:off x="161271" y="149480"/>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Geographic Patterns of Requests</a:t>
            </a:r>
          </a:p>
        </p:txBody>
      </p:sp>
      <p:sp>
        <p:nvSpPr>
          <p:cNvPr id="2" name="TextBox 1"/>
          <p:cNvSpPr txBox="1"/>
          <p:nvPr/>
        </p:nvSpPr>
        <p:spPr>
          <a:xfrm>
            <a:off x="5275247" y="1964231"/>
            <a:ext cx="3812384" cy="1477328"/>
          </a:xfrm>
          <a:prstGeom prst="rect">
            <a:avLst/>
          </a:prstGeom>
          <a:noFill/>
        </p:spPr>
        <p:txBody>
          <a:bodyPr wrap="square" rtlCol="0">
            <a:spAutoFit/>
          </a:bodyPr>
          <a:lstStyle/>
          <a:p>
            <a:pPr marL="285750" indent="-285750">
              <a:buFont typeface="Arial" charset="0"/>
              <a:buChar char="•"/>
            </a:pPr>
            <a:r>
              <a:rPr lang="en-US" altLang="zh-CN" sz="1800" dirty="0">
                <a:solidFill>
                  <a:schemeClr val="tx1"/>
                </a:solidFill>
                <a:latin typeface="Palatino Linotype"/>
                <a:ea typeface="Palatino Linotype"/>
                <a:cs typeface="Palatino Linotype"/>
              </a:rPr>
              <a:t>K-means</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clustering:</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5</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clusters</a:t>
            </a:r>
          </a:p>
          <a:p>
            <a:pPr marL="285750" indent="-285750">
              <a:buFont typeface="Arial" charset="0"/>
              <a:buChar char="•"/>
            </a:pPr>
            <a:endParaRPr lang="en-US" sz="1800" dirty="0">
              <a:solidFill>
                <a:schemeClr val="tx1"/>
              </a:solidFill>
              <a:latin typeface="Palatino Linotype"/>
              <a:ea typeface="Palatino Linotype"/>
              <a:cs typeface="Palatino Linotype"/>
            </a:endParaRPr>
          </a:p>
          <a:p>
            <a:pPr marL="285750" indent="-285750">
              <a:buFont typeface="Arial" charset="0"/>
              <a:buChar char="•"/>
            </a:pPr>
            <a:r>
              <a:rPr lang="en-US" altLang="zh-CN" sz="1800" dirty="0">
                <a:solidFill>
                  <a:schemeClr val="tx1"/>
                </a:solidFill>
                <a:latin typeface="Palatino Linotype"/>
                <a:ea typeface="Palatino Linotype"/>
                <a:cs typeface="Palatino Linotype"/>
              </a:rPr>
              <a:t>Same</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clusters</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share</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similar</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magnitudes</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and</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structures</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of</a:t>
            </a:r>
            <a:r>
              <a:rPr lang="zh-CN" altLang="en-US" sz="1800" dirty="0">
                <a:solidFill>
                  <a:schemeClr val="tx1"/>
                </a:solidFill>
                <a:latin typeface="Palatino Linotype"/>
                <a:ea typeface="Palatino Linotype"/>
                <a:cs typeface="Palatino Linotype"/>
              </a:rPr>
              <a:t> </a:t>
            </a:r>
            <a:r>
              <a:rPr lang="en-US" altLang="zh-CN" sz="1800" dirty="0">
                <a:solidFill>
                  <a:schemeClr val="tx1"/>
                </a:solidFill>
                <a:latin typeface="Palatino Linotype"/>
                <a:ea typeface="Palatino Linotype"/>
                <a:cs typeface="Palatino Linotype"/>
              </a:rPr>
              <a:t>requests</a:t>
            </a:r>
            <a:r>
              <a:rPr lang="zh-CN" altLang="en-US" sz="1800" dirty="0">
                <a:solidFill>
                  <a:schemeClr val="tx1"/>
                </a:solidFill>
                <a:latin typeface="Palatino Linotype"/>
                <a:ea typeface="Palatino Linotype"/>
                <a:cs typeface="Palatino Linotype"/>
              </a:rPr>
              <a:t> </a:t>
            </a:r>
            <a:endParaRPr lang="en-US" sz="1800" dirty="0">
              <a:solidFill>
                <a:schemeClr val="tx1"/>
              </a:solidFill>
              <a:latin typeface="Palatino Linotype"/>
              <a:ea typeface="Palatino Linotype"/>
              <a:cs typeface="Palatino Linotype"/>
            </a:endParaRPr>
          </a:p>
        </p:txBody>
      </p:sp>
    </p:spTree>
    <p:extLst>
      <p:ext uri="{BB962C8B-B14F-4D97-AF65-F5344CB8AC3E}">
        <p14:creationId xmlns:p14="http://schemas.microsoft.com/office/powerpoint/2010/main" val="1389056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356" y="1233750"/>
            <a:ext cx="7886700" cy="2852737"/>
          </a:xfrm>
        </p:spPr>
        <p:txBody>
          <a:bodyPr/>
          <a:lstStyle/>
          <a:p>
            <a:r>
              <a:rPr lang="en-US" sz="4800" dirty="0"/>
              <a:t>How long does it take to process a request?</a:t>
            </a:r>
            <a:endParaRPr lang="en-US" dirty="0"/>
          </a:p>
        </p:txBody>
      </p:sp>
    </p:spTree>
    <p:extLst>
      <p:ext uri="{BB962C8B-B14F-4D97-AF65-F5344CB8AC3E}">
        <p14:creationId xmlns:p14="http://schemas.microsoft.com/office/powerpoint/2010/main" val="162060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10569" y="219138"/>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2970" b="0" i="0" u="none" strike="noStrike" cap="none" dirty="0">
                <a:solidFill>
                  <a:srgbClr val="7E2C80"/>
                </a:solidFill>
                <a:latin typeface="Century Gothic"/>
                <a:ea typeface="Century Gothic"/>
                <a:cs typeface="Century Gothic"/>
                <a:sym typeface="Century Gothic"/>
              </a:rPr>
              <a:t>How long does it take to process a request?</a:t>
            </a:r>
          </a:p>
        </p:txBody>
      </p:sp>
      <p:sp>
        <p:nvSpPr>
          <p:cNvPr id="249" name="Shape 249"/>
          <p:cNvSpPr txBox="1">
            <a:spLocks noGrp="1"/>
          </p:cNvSpPr>
          <p:nvPr>
            <p:ph type="body" idx="1"/>
          </p:nvPr>
        </p:nvSpPr>
        <p:spPr>
          <a:xfrm>
            <a:off x="1011869" y="5847960"/>
            <a:ext cx="9144237" cy="767387"/>
          </a:xfrm>
          <a:prstGeom prst="rect">
            <a:avLst/>
          </a:prstGeom>
          <a:noFill/>
          <a:ln>
            <a:noFill/>
          </a:ln>
        </p:spPr>
        <p:txBody>
          <a:bodyPr lIns="91425" tIns="45700" rIns="91425" bIns="45700" anchor="t" anchorCtr="0">
            <a:noAutofit/>
          </a:bodyPr>
          <a:lstStyle/>
          <a:p>
            <a:pPr indent="-171450">
              <a:spcBef>
                <a:spcPts val="0"/>
              </a:spcBef>
            </a:pPr>
            <a:r>
              <a:rPr lang="en-US" sz="1800" dirty="0">
                <a:solidFill>
                  <a:schemeClr val="tx1"/>
                </a:solidFill>
              </a:rPr>
              <a:t>Over 96% of all requests are closed</a:t>
            </a:r>
            <a:endParaRPr sz="1800" dirty="0">
              <a:solidFill>
                <a:schemeClr val="tx1"/>
              </a:solidFill>
            </a:endParaRPr>
          </a:p>
          <a:p>
            <a:pPr indent="-171450">
              <a:spcBef>
                <a:spcPts val="0"/>
              </a:spcBef>
            </a:pPr>
            <a:r>
              <a:rPr lang="en-US" sz="1800" dirty="0">
                <a:solidFill>
                  <a:schemeClr val="tx1"/>
                </a:solidFill>
              </a:rPr>
              <a:t>Remaining “Open” requests in Aug 2015 (which are all Feedback requests)</a:t>
            </a:r>
          </a:p>
          <a:p>
            <a:pPr marL="171450" marR="0" lvl="0" indent="-171450" algn="l" rtl="0">
              <a:lnSpc>
                <a:spcPct val="90000"/>
              </a:lnSpc>
              <a:spcBef>
                <a:spcPts val="750"/>
              </a:spcBef>
              <a:buClr>
                <a:srgbClr val="7E2C80"/>
              </a:buClr>
              <a:buSzPct val="100000"/>
              <a:buFont typeface="Arial"/>
              <a:buNone/>
            </a:pPr>
            <a:endParaRPr sz="2100" b="0" i="0" u="none" strike="noStrike" cap="none" dirty="0">
              <a:solidFill>
                <a:srgbClr val="7E2C80"/>
              </a:solidFill>
              <a:latin typeface="Palatino Linotype"/>
              <a:ea typeface="Palatino Linotype"/>
              <a:cs typeface="Palatino Linotype"/>
              <a:sym typeface="Palatino Linotype"/>
            </a:endParaRPr>
          </a:p>
        </p:txBody>
      </p:sp>
      <p:grpSp>
        <p:nvGrpSpPr>
          <p:cNvPr id="2" name="Group 1"/>
          <p:cNvGrpSpPr/>
          <p:nvPr/>
        </p:nvGrpSpPr>
        <p:grpSpPr>
          <a:xfrm>
            <a:off x="1011869" y="1210917"/>
            <a:ext cx="6616482" cy="4626212"/>
            <a:chOff x="37578" y="1499016"/>
            <a:chExt cx="5783059" cy="4679833"/>
          </a:xfrm>
        </p:grpSpPr>
        <p:pic>
          <p:nvPicPr>
            <p:cNvPr id="250" name="Shape 250" descr="../../../Desktop/Screen%20Shot%202016-12-06%20at%2010.29.22%20AM"/>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7578" y="1499016"/>
              <a:ext cx="5783059" cy="4679833"/>
            </a:xfrm>
            <a:prstGeom prst="rect">
              <a:avLst/>
            </a:prstGeom>
            <a:noFill/>
            <a:ln>
              <a:noFill/>
            </a:ln>
          </p:spPr>
        </p:pic>
        <p:sp>
          <p:nvSpPr>
            <p:cNvPr id="251" name="Shape 251"/>
            <p:cNvSpPr/>
            <p:nvPr/>
          </p:nvSpPr>
          <p:spPr>
            <a:xfrm>
              <a:off x="349993" y="1499016"/>
              <a:ext cx="674557" cy="1978702"/>
            </a:xfrm>
            <a:prstGeom prst="ellipse">
              <a:avLst/>
            </a:prstGeom>
            <a:noFill/>
            <a:ln w="12700"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grpSp>
    </p:spTree>
    <p:extLst>
      <p:ext uri="{BB962C8B-B14F-4D97-AF65-F5344CB8AC3E}">
        <p14:creationId xmlns:p14="http://schemas.microsoft.com/office/powerpoint/2010/main" val="604295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3" name="Group 2"/>
          <p:cNvGrpSpPr/>
          <p:nvPr/>
        </p:nvGrpSpPr>
        <p:grpSpPr>
          <a:xfrm>
            <a:off x="1248291" y="1110874"/>
            <a:ext cx="5811255" cy="5039405"/>
            <a:chOff x="2443396" y="1264205"/>
            <a:chExt cx="6670623" cy="5411446"/>
          </a:xfrm>
        </p:grpSpPr>
        <p:pic>
          <p:nvPicPr>
            <p:cNvPr id="279" name="Shape 279" descr="../../../Desktop/Screen%20Shot%202016-12-06%20at%2010.42.32%20AM"/>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43396" y="1264205"/>
              <a:ext cx="6670623" cy="5411446"/>
            </a:xfrm>
            <a:prstGeom prst="rect">
              <a:avLst/>
            </a:prstGeom>
            <a:noFill/>
            <a:ln>
              <a:noFill/>
            </a:ln>
          </p:spPr>
        </p:pic>
        <p:sp>
          <p:nvSpPr>
            <p:cNvPr id="281" name="Shape 281"/>
            <p:cNvSpPr/>
            <p:nvPr/>
          </p:nvSpPr>
          <p:spPr>
            <a:xfrm>
              <a:off x="6160957" y="2968051"/>
              <a:ext cx="2953062" cy="1409076"/>
            </a:xfrm>
            <a:prstGeom prst="ellipse">
              <a:avLst/>
            </a:prstGeom>
            <a:noFill/>
            <a:ln w="12700"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grpSp>
      <p:sp>
        <p:nvSpPr>
          <p:cNvPr id="7" name="Shape 248"/>
          <p:cNvSpPr txBox="1">
            <a:spLocks noGrp="1"/>
          </p:cNvSpPr>
          <p:nvPr>
            <p:ph type="title"/>
          </p:nvPr>
        </p:nvSpPr>
        <p:spPr>
          <a:xfrm>
            <a:off x="210569" y="219138"/>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2970" b="0" i="0" u="none" strike="noStrike" cap="none">
                <a:solidFill>
                  <a:srgbClr val="7E2C80"/>
                </a:solidFill>
                <a:latin typeface="Century Gothic"/>
                <a:ea typeface="Century Gothic"/>
                <a:cs typeface="Century Gothic"/>
                <a:sym typeface="Century Gothic"/>
              </a:rPr>
              <a:t>How long does it take to process a request?</a:t>
            </a:r>
          </a:p>
        </p:txBody>
      </p:sp>
      <p:sp>
        <p:nvSpPr>
          <p:cNvPr id="280" name="Shape 280"/>
          <p:cNvSpPr txBox="1">
            <a:spLocks noGrp="1"/>
          </p:cNvSpPr>
          <p:nvPr>
            <p:ph type="body" idx="1"/>
          </p:nvPr>
        </p:nvSpPr>
        <p:spPr>
          <a:xfrm>
            <a:off x="1511337" y="6187857"/>
            <a:ext cx="6328017" cy="406305"/>
          </a:xfrm>
          <a:prstGeom prst="rect">
            <a:avLst/>
          </a:prstGeom>
          <a:noFill/>
          <a:ln>
            <a:noFill/>
          </a:ln>
        </p:spPr>
        <p:txBody>
          <a:bodyPr lIns="91425" tIns="45700" rIns="91425" bIns="45700" anchor="t" anchorCtr="0">
            <a:noAutofit/>
          </a:bodyPr>
          <a:lstStyle/>
          <a:p>
            <a:pPr lvl="0" indent="-171450">
              <a:spcBef>
                <a:spcPts val="0"/>
              </a:spcBef>
            </a:pPr>
            <a:r>
              <a:rPr lang="en-US" sz="1800" dirty="0">
                <a:solidFill>
                  <a:schemeClr val="tx1"/>
                </a:solidFill>
              </a:rPr>
              <a:t>Pending cases of Homeless Encampment &amp; Illegal </a:t>
            </a:r>
            <a:r>
              <a:rPr lang="en-US" sz="1800">
                <a:solidFill>
                  <a:schemeClr val="tx1"/>
                </a:solidFill>
              </a:rPr>
              <a:t>Dumping Pickup </a:t>
            </a:r>
            <a:endParaRPr lang="en-US" sz="1800" dirty="0">
              <a:solidFill>
                <a:schemeClr val="tx1"/>
              </a:solidFill>
            </a:endParaRPr>
          </a:p>
        </p:txBody>
      </p:sp>
    </p:spTree>
    <p:extLst>
      <p:ext uri="{BB962C8B-B14F-4D97-AF65-F5344CB8AC3E}">
        <p14:creationId xmlns:p14="http://schemas.microsoft.com/office/powerpoint/2010/main" val="265966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Shape 256" descr="C:\Users\Yiding\AppData\Local\Microsoft\Windows\INetCacheContent.Word\ProcessingTime-96Hours.png"/>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a:stretch/>
        </p:blipFill>
        <p:spPr>
          <a:xfrm>
            <a:off x="1019643" y="1216748"/>
            <a:ext cx="6546078" cy="4758167"/>
          </a:xfrm>
          <a:prstGeom prst="rect">
            <a:avLst/>
          </a:prstGeom>
          <a:noFill/>
          <a:ln>
            <a:noFill/>
          </a:ln>
        </p:spPr>
      </p:pic>
      <p:sp>
        <p:nvSpPr>
          <p:cNvPr id="258" name="Shape 258"/>
          <p:cNvSpPr txBox="1"/>
          <p:nvPr/>
        </p:nvSpPr>
        <p:spPr>
          <a:xfrm>
            <a:off x="618822" y="5948696"/>
            <a:ext cx="8387391" cy="293401"/>
          </a:xfrm>
          <a:prstGeom prst="rect">
            <a:avLst/>
          </a:prstGeom>
          <a:noFill/>
          <a:ln>
            <a:noFill/>
          </a:ln>
        </p:spPr>
        <p:txBody>
          <a:bodyPr lIns="91425" tIns="45700" rIns="91425" bIns="45700" anchor="t" anchorCtr="0">
            <a:noAutofit/>
          </a:bodyPr>
          <a:lstStyle/>
          <a:p>
            <a:pPr marL="171450" lvl="0" indent="-171450">
              <a:lnSpc>
                <a:spcPct val="90000"/>
              </a:lnSpc>
              <a:buClr>
                <a:srgbClr val="7E2C80"/>
              </a:buClr>
              <a:buSzPct val="100000"/>
              <a:buFont typeface="Arial"/>
              <a:buChar char="•"/>
            </a:pPr>
            <a:r>
              <a:rPr lang="en-US" sz="1800" dirty="0">
                <a:solidFill>
                  <a:schemeClr val="tx1"/>
                </a:solidFill>
                <a:latin typeface="Palatino Linotype"/>
                <a:ea typeface="Palatino Linotype"/>
                <a:cs typeface="Palatino Linotype"/>
                <a:sym typeface="Palatino Linotype"/>
              </a:rPr>
              <a:t>As of Nov. 2016, around 75% of service requests can be solved within 96 hours (4 days)</a:t>
            </a:r>
          </a:p>
          <a:p>
            <a:pPr marL="171450" lvl="0" indent="-171450">
              <a:lnSpc>
                <a:spcPct val="90000"/>
              </a:lnSpc>
              <a:buClr>
                <a:srgbClr val="7E2C80"/>
              </a:buClr>
              <a:buSzPct val="100000"/>
              <a:buFont typeface="Arial"/>
              <a:buChar char="•"/>
            </a:pPr>
            <a:endParaRPr sz="1800" dirty="0">
              <a:solidFill>
                <a:schemeClr val="tx1"/>
              </a:solidFill>
              <a:latin typeface="Palatino Linotype"/>
              <a:ea typeface="Palatino Linotype"/>
              <a:cs typeface="Palatino Linotype"/>
              <a:sym typeface="Palatino Linotype"/>
            </a:endParaRPr>
          </a:p>
          <a:p>
            <a:pPr marL="171450" marR="0" lvl="0" indent="-171450" algn="l" rtl="0">
              <a:lnSpc>
                <a:spcPct val="90000"/>
              </a:lnSpc>
              <a:spcBef>
                <a:spcPts val="750"/>
              </a:spcBef>
              <a:buClr>
                <a:srgbClr val="7E2C80"/>
              </a:buClr>
              <a:buFont typeface="Arial"/>
              <a:buNone/>
            </a:pPr>
            <a:endParaRPr sz="2100" dirty="0">
              <a:solidFill>
                <a:srgbClr val="7E2C80"/>
              </a:solidFill>
              <a:latin typeface="Palatino Linotype"/>
              <a:ea typeface="Palatino Linotype"/>
              <a:cs typeface="Palatino Linotype"/>
              <a:sym typeface="Palatino Linotype"/>
            </a:endParaRPr>
          </a:p>
        </p:txBody>
      </p:sp>
      <p:sp>
        <p:nvSpPr>
          <p:cNvPr id="6" name="Shape 248"/>
          <p:cNvSpPr txBox="1">
            <a:spLocks noGrp="1"/>
          </p:cNvSpPr>
          <p:nvPr>
            <p:ph type="title"/>
          </p:nvPr>
        </p:nvSpPr>
        <p:spPr>
          <a:xfrm>
            <a:off x="210569" y="219138"/>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2970" b="0" i="0" u="none" strike="noStrike" cap="none">
                <a:solidFill>
                  <a:srgbClr val="7E2C80"/>
                </a:solidFill>
                <a:latin typeface="Century Gothic"/>
                <a:ea typeface="Century Gothic"/>
                <a:cs typeface="Century Gothic"/>
                <a:sym typeface="Century Gothic"/>
              </a:rPr>
              <a:t>How long does it take to process a request?</a:t>
            </a:r>
          </a:p>
        </p:txBody>
      </p:sp>
    </p:spTree>
    <p:extLst>
      <p:ext uri="{BB962C8B-B14F-4D97-AF65-F5344CB8AC3E}">
        <p14:creationId xmlns:p14="http://schemas.microsoft.com/office/powerpoint/2010/main" val="1065786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Shape 263" descr="../../../Desktop/Screen%20Shot%202016-12-06%20at%2010.15.01%20AM"/>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893560" y="1015618"/>
            <a:ext cx="6904844" cy="5340210"/>
          </a:xfrm>
          <a:prstGeom prst="rect">
            <a:avLst/>
          </a:prstGeom>
          <a:noFill/>
          <a:ln>
            <a:noFill/>
          </a:ln>
        </p:spPr>
      </p:pic>
      <p:sp>
        <p:nvSpPr>
          <p:cNvPr id="265" name="Shape 265"/>
          <p:cNvSpPr txBox="1"/>
          <p:nvPr/>
        </p:nvSpPr>
        <p:spPr>
          <a:xfrm>
            <a:off x="0" y="2015164"/>
            <a:ext cx="2091847" cy="1222711"/>
          </a:xfrm>
          <a:prstGeom prst="rect">
            <a:avLst/>
          </a:prstGeom>
          <a:noFill/>
          <a:ln>
            <a:noFill/>
          </a:ln>
        </p:spPr>
        <p:txBody>
          <a:bodyPr lIns="91425" tIns="45700" rIns="91425" bIns="45700" anchor="t" anchorCtr="0">
            <a:noAutofit/>
          </a:bodyPr>
          <a:lstStyle/>
          <a:p>
            <a:pPr marL="171450" indent="-171450">
              <a:lnSpc>
                <a:spcPct val="90000"/>
              </a:lnSpc>
              <a:buClr>
                <a:srgbClr val="7E2C80"/>
              </a:buClr>
              <a:buSzPct val="100000"/>
              <a:buFont typeface="Arial"/>
              <a:buChar char="•"/>
            </a:pPr>
            <a:r>
              <a:rPr lang="en-US" sz="1800" dirty="0">
                <a:solidFill>
                  <a:schemeClr val="tx1"/>
                </a:solidFill>
                <a:latin typeface="Palatino Linotype"/>
                <a:ea typeface="Palatino Linotype"/>
                <a:cs typeface="Palatino Linotype"/>
                <a:sym typeface="Palatino Linotype"/>
              </a:rPr>
              <a:t>Processing time for most requests types are declining into 72 hours range</a:t>
            </a:r>
          </a:p>
          <a:p>
            <a:pPr marL="171450" indent="-171450">
              <a:lnSpc>
                <a:spcPct val="90000"/>
              </a:lnSpc>
              <a:buClr>
                <a:srgbClr val="7E2C80"/>
              </a:buClr>
              <a:buSzPct val="100000"/>
              <a:buFont typeface="Arial"/>
              <a:buChar char="•"/>
            </a:pPr>
            <a:endParaRPr sz="1800" dirty="0">
              <a:solidFill>
                <a:schemeClr val="tx1"/>
              </a:solidFill>
              <a:latin typeface="Palatino Linotype"/>
              <a:ea typeface="Palatino Linotype"/>
              <a:cs typeface="Palatino Linotype"/>
              <a:sym typeface="Palatino Linotype"/>
            </a:endParaRPr>
          </a:p>
          <a:p>
            <a:pPr marL="171450" indent="-171450">
              <a:lnSpc>
                <a:spcPct val="90000"/>
              </a:lnSpc>
              <a:buClr>
                <a:srgbClr val="7E2C80"/>
              </a:buClr>
              <a:buSzPct val="100000"/>
              <a:buFont typeface="Arial"/>
              <a:buChar char="•"/>
            </a:pPr>
            <a:r>
              <a:rPr lang="en-US" sz="1800" dirty="0">
                <a:solidFill>
                  <a:schemeClr val="tx1"/>
                </a:solidFill>
                <a:latin typeface="Palatino Linotype"/>
                <a:ea typeface="Palatino Linotype"/>
                <a:cs typeface="Palatino Linotype"/>
                <a:sym typeface="Palatino Linotype"/>
              </a:rPr>
              <a:t>Exception: Illegal Dumping Pickup &amp; Homeless Encampment</a:t>
            </a:r>
          </a:p>
          <a:p>
            <a:pPr marL="171450" marR="0" lvl="0" indent="-171450" algn="l" rtl="0">
              <a:lnSpc>
                <a:spcPct val="90000"/>
              </a:lnSpc>
              <a:spcBef>
                <a:spcPts val="750"/>
              </a:spcBef>
              <a:spcAft>
                <a:spcPts val="0"/>
              </a:spcAft>
              <a:buClr>
                <a:srgbClr val="7E2C80"/>
              </a:buClr>
              <a:buFont typeface="Arial"/>
              <a:buNone/>
            </a:pPr>
            <a:endParaRPr sz="2100" dirty="0">
              <a:solidFill>
                <a:srgbClr val="7E2C80"/>
              </a:solidFill>
              <a:latin typeface="Palatino Linotype"/>
              <a:ea typeface="Palatino Linotype"/>
              <a:cs typeface="Palatino Linotype"/>
              <a:sym typeface="Palatino Linotype"/>
            </a:endParaRPr>
          </a:p>
          <a:p>
            <a:pPr marL="171450" marR="0" lvl="0" indent="-171450" algn="l" rtl="0">
              <a:lnSpc>
                <a:spcPct val="90000"/>
              </a:lnSpc>
              <a:spcBef>
                <a:spcPts val="750"/>
              </a:spcBef>
              <a:buClr>
                <a:srgbClr val="7E2C80"/>
              </a:buClr>
              <a:buFont typeface="Arial"/>
              <a:buNone/>
            </a:pPr>
            <a:endParaRPr sz="2100" dirty="0">
              <a:solidFill>
                <a:srgbClr val="7E2C80"/>
              </a:solidFill>
              <a:latin typeface="Palatino Linotype"/>
              <a:ea typeface="Palatino Linotype"/>
              <a:cs typeface="Palatino Linotype"/>
              <a:sym typeface="Palatino Linotype"/>
            </a:endParaRPr>
          </a:p>
        </p:txBody>
      </p:sp>
      <p:sp>
        <p:nvSpPr>
          <p:cNvPr id="266" name="Shape 266"/>
          <p:cNvSpPr/>
          <p:nvPr/>
        </p:nvSpPr>
        <p:spPr>
          <a:xfrm>
            <a:off x="6460760" y="2938072"/>
            <a:ext cx="2098622" cy="299804"/>
          </a:xfrm>
          <a:prstGeom prst="ellipse">
            <a:avLst/>
          </a:prstGeom>
          <a:noFill/>
          <a:ln w="12700"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sp>
        <p:nvSpPr>
          <p:cNvPr id="267" name="Shape 267"/>
          <p:cNvSpPr/>
          <p:nvPr/>
        </p:nvSpPr>
        <p:spPr>
          <a:xfrm>
            <a:off x="3120451" y="3685723"/>
            <a:ext cx="2098622" cy="299804"/>
          </a:xfrm>
          <a:prstGeom prst="ellipse">
            <a:avLst/>
          </a:prstGeom>
          <a:noFill/>
          <a:ln w="12700"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Palatino Linotype"/>
              <a:ea typeface="Palatino Linotype"/>
              <a:cs typeface="Palatino Linotype"/>
              <a:sym typeface="Palatino Linotype"/>
            </a:endParaRPr>
          </a:p>
        </p:txBody>
      </p:sp>
      <p:sp>
        <p:nvSpPr>
          <p:cNvPr id="8" name="Shape 248"/>
          <p:cNvSpPr txBox="1">
            <a:spLocks noGrp="1"/>
          </p:cNvSpPr>
          <p:nvPr>
            <p:ph type="title"/>
          </p:nvPr>
        </p:nvSpPr>
        <p:spPr>
          <a:xfrm>
            <a:off x="210569" y="219138"/>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2970" b="0" i="0" u="none" strike="noStrike" cap="none">
                <a:solidFill>
                  <a:srgbClr val="7E2C80"/>
                </a:solidFill>
                <a:latin typeface="Century Gothic"/>
                <a:ea typeface="Century Gothic"/>
                <a:cs typeface="Century Gothic"/>
                <a:sym typeface="Century Gothic"/>
              </a:rPr>
              <a:t>How long does it take to process a request?</a:t>
            </a:r>
          </a:p>
        </p:txBody>
      </p:sp>
    </p:spTree>
    <p:extLst>
      <p:ext uri="{BB962C8B-B14F-4D97-AF65-F5344CB8AC3E}">
        <p14:creationId xmlns:p14="http://schemas.microsoft.com/office/powerpoint/2010/main" val="2140236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Shape 27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2926" y="1471743"/>
            <a:ext cx="7168874" cy="5238292"/>
          </a:xfrm>
          <a:prstGeom prst="rect">
            <a:avLst/>
          </a:prstGeom>
          <a:noFill/>
          <a:ln>
            <a:noFill/>
          </a:ln>
        </p:spPr>
      </p:pic>
      <p:sp>
        <p:nvSpPr>
          <p:cNvPr id="274" name="Shape 274"/>
          <p:cNvSpPr txBox="1"/>
          <p:nvPr/>
        </p:nvSpPr>
        <p:spPr>
          <a:xfrm>
            <a:off x="210569" y="1104183"/>
            <a:ext cx="4434214" cy="212943"/>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7E2C80"/>
              </a:buClr>
              <a:buSzPct val="100000"/>
              <a:buFont typeface="Arial"/>
              <a:buChar char="•"/>
            </a:pPr>
            <a:r>
              <a:rPr lang="en-US" sz="2100" dirty="0">
                <a:solidFill>
                  <a:schemeClr val="tx1"/>
                </a:solidFill>
                <a:latin typeface="Palatino Linotype"/>
                <a:ea typeface="Palatino Linotype"/>
                <a:cs typeface="Palatino Linotype"/>
                <a:sym typeface="Palatino Linotype"/>
              </a:rPr>
              <a:t>Most efficient Department</a:t>
            </a:r>
          </a:p>
          <a:p>
            <a:pPr marL="171450" marR="0" lvl="0" indent="-171450" algn="l" rtl="0">
              <a:lnSpc>
                <a:spcPct val="90000"/>
              </a:lnSpc>
              <a:spcBef>
                <a:spcPts val="750"/>
              </a:spcBef>
              <a:spcAft>
                <a:spcPts val="0"/>
              </a:spcAft>
              <a:buClr>
                <a:srgbClr val="7E2C80"/>
              </a:buClr>
              <a:buFont typeface="Arial"/>
              <a:buNone/>
            </a:pPr>
            <a:endParaRPr sz="2100" dirty="0">
              <a:solidFill>
                <a:srgbClr val="7E2C80"/>
              </a:solidFill>
              <a:latin typeface="Palatino Linotype"/>
              <a:ea typeface="Palatino Linotype"/>
              <a:cs typeface="Palatino Linotype"/>
              <a:sym typeface="Palatino Linotype"/>
            </a:endParaRPr>
          </a:p>
          <a:p>
            <a:pPr marL="171450" marR="0" lvl="0" indent="-171450" algn="l" rtl="0">
              <a:lnSpc>
                <a:spcPct val="90000"/>
              </a:lnSpc>
              <a:spcBef>
                <a:spcPts val="750"/>
              </a:spcBef>
              <a:spcAft>
                <a:spcPts val="0"/>
              </a:spcAft>
              <a:buClr>
                <a:srgbClr val="7E2C80"/>
              </a:buClr>
              <a:buFont typeface="Arial"/>
              <a:buNone/>
            </a:pPr>
            <a:endParaRPr sz="2100" dirty="0">
              <a:solidFill>
                <a:srgbClr val="7E2C80"/>
              </a:solidFill>
              <a:latin typeface="Palatino Linotype"/>
              <a:ea typeface="Palatino Linotype"/>
              <a:cs typeface="Palatino Linotype"/>
              <a:sym typeface="Palatino Linotype"/>
            </a:endParaRPr>
          </a:p>
          <a:p>
            <a:pPr marL="171450" marR="0" lvl="0" indent="-171450" algn="l" rtl="0">
              <a:lnSpc>
                <a:spcPct val="90000"/>
              </a:lnSpc>
              <a:spcBef>
                <a:spcPts val="750"/>
              </a:spcBef>
              <a:buClr>
                <a:srgbClr val="7E2C80"/>
              </a:buClr>
              <a:buFont typeface="Arial"/>
              <a:buNone/>
            </a:pPr>
            <a:endParaRPr sz="2100" dirty="0">
              <a:solidFill>
                <a:srgbClr val="7E2C80"/>
              </a:solidFill>
              <a:latin typeface="Palatino Linotype"/>
              <a:ea typeface="Palatino Linotype"/>
              <a:cs typeface="Palatino Linotype"/>
              <a:sym typeface="Palatino Linotype"/>
            </a:endParaRPr>
          </a:p>
        </p:txBody>
      </p:sp>
      <p:sp>
        <p:nvSpPr>
          <p:cNvPr id="6" name="Shape 248"/>
          <p:cNvSpPr txBox="1">
            <a:spLocks noGrp="1"/>
          </p:cNvSpPr>
          <p:nvPr>
            <p:ph type="title"/>
          </p:nvPr>
        </p:nvSpPr>
        <p:spPr>
          <a:xfrm>
            <a:off x="210569" y="219138"/>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2970" b="0" i="0" u="none" strike="noStrike" cap="none">
                <a:solidFill>
                  <a:srgbClr val="7E2C80"/>
                </a:solidFill>
                <a:latin typeface="Century Gothic"/>
                <a:ea typeface="Century Gothic"/>
                <a:cs typeface="Century Gothic"/>
                <a:sym typeface="Century Gothic"/>
              </a:rPr>
              <a:t>How long does it take to process a request?</a:t>
            </a:r>
          </a:p>
        </p:txBody>
      </p:sp>
    </p:spTree>
    <p:extLst>
      <p:ext uri="{BB962C8B-B14F-4D97-AF65-F5344CB8AC3E}">
        <p14:creationId xmlns:p14="http://schemas.microsoft.com/office/powerpoint/2010/main" val="1486583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Project Introduction</a:t>
            </a:r>
          </a:p>
        </p:txBody>
      </p:sp>
      <p:sp>
        <p:nvSpPr>
          <p:cNvPr id="110" name="Shape 110"/>
          <p:cNvSpPr txBox="1">
            <a:spLocks noGrp="1"/>
          </p:cNvSpPr>
          <p:nvPr>
            <p:ph type="body" idx="1"/>
          </p:nvPr>
        </p:nvSpPr>
        <p:spPr>
          <a:xfrm>
            <a:off x="1054535" y="1555354"/>
            <a:ext cx="7886700" cy="493475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7E2C80"/>
              </a:buClr>
              <a:buSzPct val="100000"/>
              <a:buFont typeface="Arial"/>
              <a:buChar char="•"/>
            </a:pPr>
            <a:r>
              <a:rPr lang="en-US" sz="2100" b="0" i="0" u="none" strike="noStrike" cap="none" dirty="0">
                <a:solidFill>
                  <a:srgbClr val="7E2C80"/>
                </a:solidFill>
                <a:latin typeface="Palatino Linotype"/>
                <a:ea typeface="Palatino Linotype"/>
                <a:cs typeface="Palatino Linotype"/>
                <a:sym typeface="Palatino Linotype"/>
              </a:rPr>
              <a:t>Demand Analysis</a:t>
            </a:r>
          </a:p>
          <a:p>
            <a:pPr marL="514350" marR="0" lvl="1" indent="-171450" algn="l" rtl="0">
              <a:lnSpc>
                <a:spcPct val="90000"/>
              </a:lnSpc>
              <a:spcBef>
                <a:spcPts val="375"/>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Volume</a:t>
            </a:r>
          </a:p>
          <a:p>
            <a:pPr marL="514350" marR="0" lvl="1" indent="-171450" algn="l" rtl="0">
              <a:lnSpc>
                <a:spcPct val="90000"/>
              </a:lnSpc>
              <a:spcBef>
                <a:spcPts val="375"/>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Source</a:t>
            </a:r>
          </a:p>
          <a:p>
            <a:pPr marL="514350" marR="0" lvl="1" indent="-171450" algn="l" rtl="0">
              <a:lnSpc>
                <a:spcPct val="90000"/>
              </a:lnSpc>
              <a:spcBef>
                <a:spcPts val="375"/>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Time</a:t>
            </a:r>
          </a:p>
          <a:p>
            <a:pPr marL="514350" marR="0" lvl="1" indent="-171450" algn="l" rtl="0">
              <a:lnSpc>
                <a:spcPct val="90000"/>
              </a:lnSpc>
              <a:spcBef>
                <a:spcPts val="375"/>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Area</a:t>
            </a: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rgbClr val="7E2C80"/>
                </a:solidFill>
                <a:latin typeface="Palatino Linotype"/>
                <a:ea typeface="Palatino Linotype"/>
                <a:cs typeface="Palatino Linotype"/>
                <a:sym typeface="Palatino Linotype"/>
              </a:rPr>
              <a:t>Efficiency Analysis</a:t>
            </a:r>
          </a:p>
          <a:p>
            <a:pPr marL="514350" marR="0" lvl="1" indent="-171450" algn="l" rtl="0">
              <a:lnSpc>
                <a:spcPct val="90000"/>
              </a:lnSpc>
              <a:spcBef>
                <a:spcPts val="375"/>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Internal job distribution and working efficiency analysis</a:t>
            </a: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rgbClr val="7E2C80"/>
                </a:solidFill>
                <a:latin typeface="Palatino Linotype"/>
                <a:ea typeface="Palatino Linotype"/>
                <a:cs typeface="Palatino Linotype"/>
                <a:sym typeface="Palatino Linotype"/>
              </a:rPr>
              <a:t>Insights </a:t>
            </a:r>
          </a:p>
          <a:p>
            <a:pPr marL="171450" marR="0" lvl="0" indent="-171450" algn="l" rtl="0">
              <a:lnSpc>
                <a:spcPct val="90000"/>
              </a:lnSpc>
              <a:spcBef>
                <a:spcPts val="750"/>
              </a:spcBef>
              <a:buClr>
                <a:srgbClr val="7E2C80"/>
              </a:buClr>
              <a:buSzPct val="100000"/>
              <a:buFont typeface="Arial"/>
              <a:buChar char="•"/>
            </a:pPr>
            <a:r>
              <a:rPr lang="en-US" sz="2100" b="0" i="0" u="none" strike="noStrike" cap="none" dirty="0">
                <a:solidFill>
                  <a:srgbClr val="7E2C80"/>
                </a:solidFill>
                <a:latin typeface="Palatino Linotype"/>
                <a:ea typeface="Palatino Linotype"/>
                <a:cs typeface="Palatino Linotype"/>
                <a:sym typeface="Palatino Linotype"/>
              </a:rPr>
              <a:t>Recommendations</a:t>
            </a:r>
          </a:p>
        </p:txBody>
      </p:sp>
    </p:spTree>
    <p:extLst>
      <p:ext uri="{BB962C8B-B14F-4D97-AF65-F5344CB8AC3E}">
        <p14:creationId xmlns:p14="http://schemas.microsoft.com/office/powerpoint/2010/main" val="1832734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346484"/>
            <a:ext cx="7886700" cy="2852737"/>
          </a:xfrm>
        </p:spPr>
        <p:txBody>
          <a:bodyPr/>
          <a:lstStyle/>
          <a:p>
            <a:r>
              <a:rPr lang="en-US" altLang="zh-CN" dirty="0"/>
              <a:t>Which</a:t>
            </a:r>
            <a:r>
              <a:rPr lang="zh-CN" altLang="en-US" dirty="0"/>
              <a:t> </a:t>
            </a:r>
            <a:r>
              <a:rPr lang="en-US" altLang="zh-CN" dirty="0"/>
              <a:t>department</a:t>
            </a:r>
            <a:r>
              <a:rPr lang="zh-CN" altLang="en-US" dirty="0"/>
              <a:t> </a:t>
            </a:r>
            <a:r>
              <a:rPr lang="en-US" altLang="zh-CN" dirty="0"/>
              <a:t>is</a:t>
            </a:r>
            <a:r>
              <a:rPr lang="zh-CN" altLang="en-US" dirty="0"/>
              <a:t> </a:t>
            </a:r>
            <a:r>
              <a:rPr lang="en-US" altLang="zh-CN" dirty="0"/>
              <a:t>in</a:t>
            </a:r>
            <a:r>
              <a:rPr lang="zh-CN" altLang="en-US" dirty="0"/>
              <a:t> </a:t>
            </a:r>
            <a:r>
              <a:rPr lang="en-US" altLang="zh-CN" dirty="0"/>
              <a:t>charge?</a:t>
            </a:r>
            <a:endParaRPr lang="en-US" dirty="0"/>
          </a:p>
        </p:txBody>
      </p:sp>
    </p:spTree>
    <p:extLst>
      <p:ext uri="{BB962C8B-B14F-4D97-AF65-F5344CB8AC3E}">
        <p14:creationId xmlns:p14="http://schemas.microsoft.com/office/powerpoint/2010/main" val="1836687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03181" y="237162"/>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dirty="0">
                <a:solidFill>
                  <a:srgbClr val="7E2C80"/>
                </a:solidFill>
                <a:latin typeface="Century Gothic"/>
                <a:ea typeface="Century Gothic"/>
                <a:cs typeface="Century Gothic"/>
                <a:sym typeface="Century Gothic"/>
              </a:rPr>
              <a:t>Which department is in charge?</a:t>
            </a:r>
          </a:p>
        </p:txBody>
      </p:sp>
      <p:pic>
        <p:nvPicPr>
          <p:cNvPr id="288" name="Shape 288" descr="Screen%20Shot%202016-12-06%20at%2010.37.08%20AM.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2080" y="1503123"/>
            <a:ext cx="6814159" cy="3770334"/>
          </a:xfrm>
          <a:prstGeom prst="rect">
            <a:avLst/>
          </a:prstGeom>
          <a:noFill/>
          <a:ln>
            <a:noFill/>
          </a:ln>
        </p:spPr>
      </p:pic>
      <p:sp>
        <p:nvSpPr>
          <p:cNvPr id="289" name="Shape 289"/>
          <p:cNvSpPr/>
          <p:nvPr/>
        </p:nvSpPr>
        <p:spPr>
          <a:xfrm>
            <a:off x="1002080" y="5492879"/>
            <a:ext cx="7653405" cy="882741"/>
          </a:xfrm>
          <a:prstGeom prst="rect">
            <a:avLst/>
          </a:prstGeom>
          <a:noFill/>
          <a:ln>
            <a:noFill/>
          </a:ln>
        </p:spPr>
        <p:txBody>
          <a:bodyPr lIns="91425" tIns="45700" rIns="91425" bIns="45700" anchor="t" anchorCtr="0">
            <a:noAutofit/>
          </a:bodyPr>
          <a:lstStyle/>
          <a:p>
            <a:pPr marL="171450" indent="-171450">
              <a:lnSpc>
                <a:spcPct val="90000"/>
              </a:lnSpc>
              <a:buClr>
                <a:srgbClr val="7E2C80"/>
              </a:buClr>
              <a:buSzPct val="100000"/>
              <a:buFont typeface="Arial"/>
              <a:buChar char="•"/>
            </a:pPr>
            <a:r>
              <a:rPr lang="en-US" sz="2000" dirty="0">
                <a:solidFill>
                  <a:schemeClr val="tx1"/>
                </a:solidFill>
                <a:latin typeface="Palatino Linotype"/>
                <a:ea typeface="Palatino Linotype"/>
                <a:cs typeface="Palatino Linotype"/>
                <a:sym typeface="Century Gothic"/>
              </a:rPr>
              <a:t>The top 3 busy departments are BOS, OCB and BSL, who’s taking care of Bulky Items, Graffiti Removal and Metal/Household Appliance respectively.</a:t>
            </a:r>
          </a:p>
        </p:txBody>
      </p:sp>
    </p:spTree>
    <p:extLst>
      <p:ext uri="{BB962C8B-B14F-4D97-AF65-F5344CB8AC3E}">
        <p14:creationId xmlns:p14="http://schemas.microsoft.com/office/powerpoint/2010/main" val="1579220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403181" y="237162"/>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Which department is in charge?</a:t>
            </a:r>
          </a:p>
        </p:txBody>
      </p:sp>
      <p:pic>
        <p:nvPicPr>
          <p:cNvPr id="295" name="Shape 295" descr="../../../Desktop/Screen%20Shot%202016-12-06%20at%2010.09.37%20AM"/>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1560" y="1164920"/>
            <a:ext cx="6914367" cy="4647156"/>
          </a:xfrm>
          <a:prstGeom prst="rect">
            <a:avLst/>
          </a:prstGeom>
          <a:noFill/>
          <a:ln>
            <a:noFill/>
          </a:ln>
        </p:spPr>
      </p:pic>
      <p:sp>
        <p:nvSpPr>
          <p:cNvPr id="296" name="Shape 296"/>
          <p:cNvSpPr/>
          <p:nvPr/>
        </p:nvSpPr>
        <p:spPr>
          <a:xfrm>
            <a:off x="1112467" y="5887232"/>
            <a:ext cx="7127310" cy="750974"/>
          </a:xfrm>
          <a:prstGeom prst="rect">
            <a:avLst/>
          </a:prstGeom>
          <a:noFill/>
          <a:ln>
            <a:noFill/>
          </a:ln>
        </p:spPr>
        <p:txBody>
          <a:bodyPr lIns="91425" tIns="45700" rIns="91425" bIns="45700" anchor="t" anchorCtr="0">
            <a:noAutofit/>
          </a:bodyPr>
          <a:lstStyle/>
          <a:p>
            <a:pPr marL="171450" lvl="2" indent="-171450">
              <a:lnSpc>
                <a:spcPct val="90000"/>
              </a:lnSpc>
              <a:buClr>
                <a:srgbClr val="7E2C80"/>
              </a:buClr>
              <a:buSzPct val="100000"/>
              <a:buFont typeface="Arial"/>
              <a:buChar char="•"/>
            </a:pPr>
            <a:r>
              <a:rPr lang="en-US" sz="2000" dirty="0">
                <a:solidFill>
                  <a:schemeClr val="tx1"/>
                </a:solidFill>
                <a:latin typeface="Palatino Linotype"/>
                <a:ea typeface="Palatino Linotype"/>
                <a:cs typeface="Palatino Linotype"/>
                <a:sym typeface="Century Gothic"/>
              </a:rPr>
              <a:t>Add more specialized category to break down “Other” requests</a:t>
            </a:r>
          </a:p>
        </p:txBody>
      </p:sp>
    </p:spTree>
    <p:extLst>
      <p:ext uri="{BB962C8B-B14F-4D97-AF65-F5344CB8AC3E}">
        <p14:creationId xmlns:p14="http://schemas.microsoft.com/office/powerpoint/2010/main" val="968618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9743" y="895548"/>
            <a:ext cx="8056651" cy="3288146"/>
          </a:xfrm>
        </p:spPr>
        <p:txBody>
          <a:bodyPr/>
          <a:lstStyle/>
          <a:p>
            <a:r>
              <a:rPr lang="en-US" altLang="zh-CN" dirty="0"/>
              <a:t>Let’s</a:t>
            </a:r>
            <a:r>
              <a:rPr lang="zh-CN" altLang="en-US" dirty="0"/>
              <a:t> </a:t>
            </a:r>
            <a:r>
              <a:rPr lang="en-US" altLang="zh-CN" dirty="0"/>
              <a:t>make</a:t>
            </a:r>
            <a:r>
              <a:rPr lang="zh-CN" altLang="en-US" dirty="0"/>
              <a:t> </a:t>
            </a:r>
            <a:r>
              <a:rPr lang="en-US" altLang="zh-CN" dirty="0"/>
              <a:t>some</a:t>
            </a:r>
            <a:r>
              <a:rPr lang="zh-CN" altLang="en-US" dirty="0"/>
              <a:t> </a:t>
            </a:r>
            <a:r>
              <a:rPr lang="en-US" altLang="zh-CN" dirty="0"/>
              <a:t>forecasting!</a:t>
            </a:r>
            <a:endParaRPr lang="en-US" dirty="0"/>
          </a:p>
        </p:txBody>
      </p:sp>
    </p:spTree>
    <p:extLst>
      <p:ext uri="{BB962C8B-B14F-4D97-AF65-F5344CB8AC3E}">
        <p14:creationId xmlns:p14="http://schemas.microsoft.com/office/powerpoint/2010/main" val="2132769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Forecasting </a:t>
            </a:r>
          </a:p>
        </p:txBody>
      </p:sp>
      <p:pic>
        <p:nvPicPr>
          <p:cNvPr id="297" name="Shape 297" descr="/Users/zhifengyu/Desktop/Screen Shot 2016-12-05 at 11.12.35 PM.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14607" y="1258394"/>
            <a:ext cx="6814159" cy="4340740"/>
          </a:xfrm>
          <a:prstGeom prst="rect">
            <a:avLst/>
          </a:prstGeom>
          <a:noFill/>
          <a:ln>
            <a:noFill/>
          </a:ln>
        </p:spPr>
      </p:pic>
    </p:spTree>
    <p:extLst>
      <p:ext uri="{BB962C8B-B14F-4D97-AF65-F5344CB8AC3E}">
        <p14:creationId xmlns:p14="http://schemas.microsoft.com/office/powerpoint/2010/main" val="1307663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graphicFrame>
        <p:nvGraphicFramePr>
          <p:cNvPr id="302" name="Shape 302"/>
          <p:cNvGraphicFramePr/>
          <p:nvPr/>
        </p:nvGraphicFramePr>
        <p:xfrm>
          <a:off x="628652" y="1624725"/>
          <a:ext cx="7886725" cy="391414"/>
        </p:xfrm>
        <a:graphic>
          <a:graphicData uri="http://schemas.openxmlformats.org/drawingml/2006/table">
            <a:tbl>
              <a:tblPr firstRow="1" firstCol="1" bandRow="1">
                <a:noFill/>
                <a:tableStyleId>{2E3FB6CE-5AC9-4365-9FB7-EE96A3B19F7B}</a:tableStyleId>
              </a:tblPr>
              <a:tblGrid>
                <a:gridCol w="1126675">
                  <a:extLst>
                    <a:ext uri="{9D8B030D-6E8A-4147-A177-3AD203B41FA5}">
                      <a16:colId xmlns:a16="http://schemas.microsoft.com/office/drawing/2014/main" val="20000"/>
                    </a:ext>
                  </a:extLst>
                </a:gridCol>
                <a:gridCol w="1126675">
                  <a:extLst>
                    <a:ext uri="{9D8B030D-6E8A-4147-A177-3AD203B41FA5}">
                      <a16:colId xmlns:a16="http://schemas.microsoft.com/office/drawing/2014/main" val="20001"/>
                    </a:ext>
                  </a:extLst>
                </a:gridCol>
                <a:gridCol w="1126675">
                  <a:extLst>
                    <a:ext uri="{9D8B030D-6E8A-4147-A177-3AD203B41FA5}">
                      <a16:colId xmlns:a16="http://schemas.microsoft.com/office/drawing/2014/main" val="20002"/>
                    </a:ext>
                  </a:extLst>
                </a:gridCol>
                <a:gridCol w="1126675">
                  <a:extLst>
                    <a:ext uri="{9D8B030D-6E8A-4147-A177-3AD203B41FA5}">
                      <a16:colId xmlns:a16="http://schemas.microsoft.com/office/drawing/2014/main" val="20003"/>
                    </a:ext>
                  </a:extLst>
                </a:gridCol>
                <a:gridCol w="1126675">
                  <a:extLst>
                    <a:ext uri="{9D8B030D-6E8A-4147-A177-3AD203B41FA5}">
                      <a16:colId xmlns:a16="http://schemas.microsoft.com/office/drawing/2014/main" val="20004"/>
                    </a:ext>
                  </a:extLst>
                </a:gridCol>
                <a:gridCol w="1126675">
                  <a:extLst>
                    <a:ext uri="{9D8B030D-6E8A-4147-A177-3AD203B41FA5}">
                      <a16:colId xmlns:a16="http://schemas.microsoft.com/office/drawing/2014/main" val="20005"/>
                    </a:ext>
                  </a:extLst>
                </a:gridCol>
                <a:gridCol w="1126675">
                  <a:extLst>
                    <a:ext uri="{9D8B030D-6E8A-4147-A177-3AD203B41FA5}">
                      <a16:colId xmlns:a16="http://schemas.microsoft.com/office/drawing/2014/main" val="20006"/>
                    </a:ext>
                  </a:extLst>
                </a:gridCol>
              </a:tblGrid>
              <a:tr h="152400">
                <a:tc>
                  <a:txBody>
                    <a:bodyPr/>
                    <a:lstStyle/>
                    <a:p>
                      <a:pPr marL="0" marR="0" lvl="0" indent="0" algn="ctr" rtl="0">
                        <a:lnSpc>
                          <a:spcPct val="107000"/>
                        </a:lnSpc>
                        <a:spcBef>
                          <a:spcPts val="0"/>
                        </a:spcBef>
                        <a:spcAft>
                          <a:spcPts val="0"/>
                        </a:spcAft>
                        <a:buSzPct val="25000"/>
                        <a:buNone/>
                      </a:pPr>
                      <a:r>
                        <a:rPr lang="en-US" sz="1200" u="none" strike="noStrike" cap="none"/>
                        <a:t>Monday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Tuesday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Wednesday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Thursday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Friday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Saturday</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Sunday</a:t>
                      </a:r>
                    </a:p>
                  </a:txBody>
                  <a:tcPr marL="68575" marR="68575" marT="0" marB="0"/>
                </a:tc>
                <a:extLst>
                  <a:ext uri="{0D108BD9-81ED-4DB2-BD59-A6C34878D82A}">
                    <a16:rowId xmlns:a16="http://schemas.microsoft.com/office/drawing/2014/main" val="10000"/>
                  </a:ext>
                </a:extLst>
              </a:tr>
              <a:tr h="152400">
                <a:tc>
                  <a:txBody>
                    <a:bodyPr/>
                    <a:lstStyle/>
                    <a:p>
                      <a:pPr marL="0" marR="0" lvl="0" indent="0" algn="ctr" rtl="0">
                        <a:lnSpc>
                          <a:spcPct val="107000"/>
                        </a:lnSpc>
                        <a:spcBef>
                          <a:spcPts val="0"/>
                        </a:spcBef>
                        <a:spcAft>
                          <a:spcPts val="0"/>
                        </a:spcAft>
                        <a:buSzPct val="25000"/>
                        <a:buNone/>
                      </a:pPr>
                      <a:r>
                        <a:rPr lang="en-US" sz="1200" u="none" strike="noStrike" cap="none"/>
                        <a:t>4238</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3557</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3572</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2837</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2127</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1132</a:t>
                      </a:r>
                    </a:p>
                  </a:txBody>
                  <a:tcPr marL="68575" marR="68575" marT="0" marB="0"/>
                </a:tc>
                <a:tc>
                  <a:txBody>
                    <a:bodyPr/>
                    <a:lstStyle/>
                    <a:p>
                      <a:pPr marL="0" marR="0" lvl="0" indent="0" algn="ctr" rtl="0">
                        <a:lnSpc>
                          <a:spcPct val="107000"/>
                        </a:lnSpc>
                        <a:spcBef>
                          <a:spcPts val="0"/>
                        </a:spcBef>
                        <a:spcAft>
                          <a:spcPts val="0"/>
                        </a:spcAft>
                        <a:buSzPct val="25000"/>
                        <a:buNone/>
                      </a:pPr>
                      <a:r>
                        <a:rPr lang="en-US" sz="1200" u="none" strike="noStrike" cap="none"/>
                        <a:t>484</a:t>
                      </a:r>
                    </a:p>
                  </a:txBody>
                  <a:tcPr marL="68575" marR="68575" marT="0" marB="0"/>
                </a:tc>
                <a:extLst>
                  <a:ext uri="{0D108BD9-81ED-4DB2-BD59-A6C34878D82A}">
                    <a16:rowId xmlns:a16="http://schemas.microsoft.com/office/drawing/2014/main" val="10001"/>
                  </a:ext>
                </a:extLst>
              </a:tr>
            </a:tbl>
          </a:graphicData>
        </a:graphic>
      </p:graphicFrame>
      <p:graphicFrame>
        <p:nvGraphicFramePr>
          <p:cNvPr id="303" name="Shape 303"/>
          <p:cNvGraphicFramePr/>
          <p:nvPr/>
        </p:nvGraphicFramePr>
        <p:xfrm>
          <a:off x="628654" y="2819526"/>
          <a:ext cx="7886625" cy="426720"/>
        </p:xfrm>
        <a:graphic>
          <a:graphicData uri="http://schemas.openxmlformats.org/drawingml/2006/table">
            <a:tbl>
              <a:tblPr firstRow="1" firstCol="1" bandRow="1">
                <a:noFill/>
                <a:tableStyleId>{2E3FB6CE-5AC9-4365-9FB7-EE96A3B19F7B}</a:tableStyleId>
              </a:tblPr>
              <a:tblGrid>
                <a:gridCol w="1118100">
                  <a:extLst>
                    <a:ext uri="{9D8B030D-6E8A-4147-A177-3AD203B41FA5}">
                      <a16:colId xmlns:a16="http://schemas.microsoft.com/office/drawing/2014/main" val="20000"/>
                    </a:ext>
                  </a:extLst>
                </a:gridCol>
                <a:gridCol w="1118100">
                  <a:extLst>
                    <a:ext uri="{9D8B030D-6E8A-4147-A177-3AD203B41FA5}">
                      <a16:colId xmlns:a16="http://schemas.microsoft.com/office/drawing/2014/main" val="20001"/>
                    </a:ext>
                  </a:extLst>
                </a:gridCol>
                <a:gridCol w="1118100">
                  <a:extLst>
                    <a:ext uri="{9D8B030D-6E8A-4147-A177-3AD203B41FA5}">
                      <a16:colId xmlns:a16="http://schemas.microsoft.com/office/drawing/2014/main" val="20002"/>
                    </a:ext>
                  </a:extLst>
                </a:gridCol>
                <a:gridCol w="1118100">
                  <a:extLst>
                    <a:ext uri="{9D8B030D-6E8A-4147-A177-3AD203B41FA5}">
                      <a16:colId xmlns:a16="http://schemas.microsoft.com/office/drawing/2014/main" val="20003"/>
                    </a:ext>
                  </a:extLst>
                </a:gridCol>
                <a:gridCol w="1118100">
                  <a:extLst>
                    <a:ext uri="{9D8B030D-6E8A-4147-A177-3AD203B41FA5}">
                      <a16:colId xmlns:a16="http://schemas.microsoft.com/office/drawing/2014/main" val="20004"/>
                    </a:ext>
                  </a:extLst>
                </a:gridCol>
                <a:gridCol w="1118100">
                  <a:extLst>
                    <a:ext uri="{9D8B030D-6E8A-4147-A177-3AD203B41FA5}">
                      <a16:colId xmlns:a16="http://schemas.microsoft.com/office/drawing/2014/main" val="20005"/>
                    </a:ext>
                  </a:extLst>
                </a:gridCol>
                <a:gridCol w="1178025">
                  <a:extLst>
                    <a:ext uri="{9D8B030D-6E8A-4147-A177-3AD203B41FA5}">
                      <a16:colId xmlns:a16="http://schemas.microsoft.com/office/drawing/2014/main" val="20006"/>
                    </a:ext>
                  </a:extLst>
                </a:gridCol>
              </a:tblGrid>
              <a:tr h="53350">
                <a:tc>
                  <a:txBody>
                    <a:bodyPr/>
                    <a:lstStyle/>
                    <a:p>
                      <a:pPr marL="0" marR="0" lvl="0" indent="0" algn="l" rtl="0">
                        <a:spcBef>
                          <a:spcPts val="0"/>
                        </a:spcBef>
                        <a:spcAft>
                          <a:spcPts val="0"/>
                        </a:spcAft>
                        <a:buSzPct val="25000"/>
                        <a:buNone/>
                      </a:pPr>
                      <a:r>
                        <a:rPr lang="en-US" sz="1400" u="none" strike="noStrike" cap="none"/>
                        <a:t> Monday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Tuesday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Wednesday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Thursday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Friday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Saturday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Sunday</a:t>
                      </a:r>
                    </a:p>
                  </a:txBody>
                  <a:tcPr marL="68575" marR="68575" marT="0" marB="0"/>
                </a:tc>
                <a:extLst>
                  <a:ext uri="{0D108BD9-81ED-4DB2-BD59-A6C34878D82A}">
                    <a16:rowId xmlns:a16="http://schemas.microsoft.com/office/drawing/2014/main" val="10000"/>
                  </a:ext>
                </a:extLst>
              </a:tr>
              <a:tr h="53350">
                <a:tc>
                  <a:txBody>
                    <a:bodyPr/>
                    <a:lstStyle/>
                    <a:p>
                      <a:pPr marL="0" marR="0" lvl="0" indent="0" algn="ctr" rtl="0">
                        <a:spcBef>
                          <a:spcPts val="0"/>
                        </a:spcBef>
                        <a:spcAft>
                          <a:spcPts val="0"/>
                        </a:spcAft>
                        <a:buSzPct val="25000"/>
                        <a:buNone/>
                      </a:pPr>
                      <a:r>
                        <a:rPr lang="en-US" sz="1400" u="none" strike="noStrike" cap="none"/>
                        <a:t>2267</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1797</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1692</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1298</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1084</a:t>
                      </a:r>
                    </a:p>
                  </a:txBody>
                  <a:tcPr marL="68575" marR="68575" marT="0" marB="0"/>
                </a:tc>
                <a:tc>
                  <a:txBody>
                    <a:bodyPr/>
                    <a:lstStyle/>
                    <a:p>
                      <a:pPr marL="0" marR="0" lvl="0" indent="0" algn="ctr" rtl="0">
                        <a:spcBef>
                          <a:spcPts val="0"/>
                        </a:spcBef>
                        <a:spcAft>
                          <a:spcPts val="0"/>
                        </a:spcAft>
                        <a:buSzPct val="25000"/>
                        <a:buNone/>
                      </a:pPr>
                      <a:r>
                        <a:rPr lang="en-US" sz="1400" u="none" strike="noStrike" cap="none"/>
                        <a:t>509</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193</a:t>
                      </a:r>
                    </a:p>
                  </a:txBody>
                  <a:tcPr marL="68575" marR="68575" marT="0" marB="0"/>
                </a:tc>
                <a:extLst>
                  <a:ext uri="{0D108BD9-81ED-4DB2-BD59-A6C34878D82A}">
                    <a16:rowId xmlns:a16="http://schemas.microsoft.com/office/drawing/2014/main" val="10001"/>
                  </a:ext>
                </a:extLst>
              </a:tr>
            </a:tbl>
          </a:graphicData>
        </a:graphic>
      </p:graphicFrame>
      <p:sp>
        <p:nvSpPr>
          <p:cNvPr id="304" name="Shape 304"/>
          <p:cNvSpPr txBox="1"/>
          <p:nvPr/>
        </p:nvSpPr>
        <p:spPr>
          <a:xfrm>
            <a:off x="3858501" y="2496360"/>
            <a:ext cx="1426994"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a:solidFill>
                  <a:schemeClr val="dk1"/>
                </a:solidFill>
                <a:latin typeface="Palatino Linotype"/>
                <a:ea typeface="Palatino Linotype"/>
                <a:cs typeface="Palatino Linotype"/>
                <a:sym typeface="Palatino Linotype"/>
              </a:rPr>
              <a:t>Bulky Item </a:t>
            </a:r>
          </a:p>
          <a:p>
            <a:pPr marL="0" marR="0" lvl="0" indent="0" algn="ctr" rtl="0">
              <a:spcBef>
                <a:spcPts val="0"/>
              </a:spcBef>
              <a:buNone/>
            </a:pPr>
            <a:endParaRPr sz="1800">
              <a:solidFill>
                <a:schemeClr val="dk1"/>
              </a:solidFill>
              <a:latin typeface="Palatino Linotype"/>
              <a:ea typeface="Palatino Linotype"/>
              <a:cs typeface="Palatino Linotype"/>
              <a:sym typeface="Palatino Linotype"/>
            </a:endParaRPr>
          </a:p>
        </p:txBody>
      </p:sp>
      <p:sp>
        <p:nvSpPr>
          <p:cNvPr id="305" name="Shape 305"/>
          <p:cNvSpPr txBox="1"/>
          <p:nvPr/>
        </p:nvSpPr>
        <p:spPr>
          <a:xfrm>
            <a:off x="3858501" y="1278476"/>
            <a:ext cx="1957683"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dirty="0">
                <a:solidFill>
                  <a:schemeClr val="dk1"/>
                </a:solidFill>
                <a:latin typeface="Palatino Linotype"/>
                <a:ea typeface="Palatino Linotype"/>
                <a:cs typeface="Palatino Linotype"/>
                <a:sym typeface="Palatino Linotype"/>
              </a:rPr>
              <a:t>Total Number</a:t>
            </a:r>
          </a:p>
        </p:txBody>
      </p:sp>
      <p:graphicFrame>
        <p:nvGraphicFramePr>
          <p:cNvPr id="306" name="Shape 306"/>
          <p:cNvGraphicFramePr/>
          <p:nvPr/>
        </p:nvGraphicFramePr>
        <p:xfrm>
          <a:off x="628654" y="3729594"/>
          <a:ext cx="7886725" cy="464185"/>
        </p:xfrm>
        <a:graphic>
          <a:graphicData uri="http://schemas.openxmlformats.org/drawingml/2006/table">
            <a:tbl>
              <a:tblPr firstRow="1" firstCol="1" bandRow="1">
                <a:noFill/>
                <a:tableStyleId>{2E3FB6CE-5AC9-4365-9FB7-EE96A3B19F7B}</a:tableStyleId>
              </a:tblPr>
              <a:tblGrid>
                <a:gridCol w="1126675">
                  <a:extLst>
                    <a:ext uri="{9D8B030D-6E8A-4147-A177-3AD203B41FA5}">
                      <a16:colId xmlns:a16="http://schemas.microsoft.com/office/drawing/2014/main" val="20000"/>
                    </a:ext>
                  </a:extLst>
                </a:gridCol>
                <a:gridCol w="1126675">
                  <a:extLst>
                    <a:ext uri="{9D8B030D-6E8A-4147-A177-3AD203B41FA5}">
                      <a16:colId xmlns:a16="http://schemas.microsoft.com/office/drawing/2014/main" val="20001"/>
                    </a:ext>
                  </a:extLst>
                </a:gridCol>
                <a:gridCol w="1126675">
                  <a:extLst>
                    <a:ext uri="{9D8B030D-6E8A-4147-A177-3AD203B41FA5}">
                      <a16:colId xmlns:a16="http://schemas.microsoft.com/office/drawing/2014/main" val="20002"/>
                    </a:ext>
                  </a:extLst>
                </a:gridCol>
                <a:gridCol w="1126675">
                  <a:extLst>
                    <a:ext uri="{9D8B030D-6E8A-4147-A177-3AD203B41FA5}">
                      <a16:colId xmlns:a16="http://schemas.microsoft.com/office/drawing/2014/main" val="20003"/>
                    </a:ext>
                  </a:extLst>
                </a:gridCol>
                <a:gridCol w="1126675">
                  <a:extLst>
                    <a:ext uri="{9D8B030D-6E8A-4147-A177-3AD203B41FA5}">
                      <a16:colId xmlns:a16="http://schemas.microsoft.com/office/drawing/2014/main" val="20004"/>
                    </a:ext>
                  </a:extLst>
                </a:gridCol>
                <a:gridCol w="1126675">
                  <a:extLst>
                    <a:ext uri="{9D8B030D-6E8A-4147-A177-3AD203B41FA5}">
                      <a16:colId xmlns:a16="http://schemas.microsoft.com/office/drawing/2014/main" val="20005"/>
                    </a:ext>
                  </a:extLst>
                </a:gridCol>
                <a:gridCol w="1126675">
                  <a:extLst>
                    <a:ext uri="{9D8B030D-6E8A-4147-A177-3AD203B41FA5}">
                      <a16:colId xmlns:a16="http://schemas.microsoft.com/office/drawing/2014/main" val="20006"/>
                    </a:ext>
                  </a:extLst>
                </a:gridCol>
              </a:tblGrid>
              <a:tr h="250825">
                <a:tc>
                  <a:txBody>
                    <a:bodyPr/>
                    <a:lstStyle/>
                    <a:p>
                      <a:pPr marL="0" marR="0" lvl="0" indent="0" algn="l" rtl="0">
                        <a:spcBef>
                          <a:spcPts val="0"/>
                        </a:spcBef>
                        <a:spcAft>
                          <a:spcPts val="0"/>
                        </a:spcAft>
                        <a:buSzPct val="25000"/>
                        <a:buNone/>
                      </a:pPr>
                      <a:r>
                        <a:rPr lang="en-US" sz="1400" u="none" strike="noStrike" cap="none"/>
                        <a:t>Monday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Tuesday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Wednesday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Thursday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Friday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Saturday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Sunday</a:t>
                      </a:r>
                    </a:p>
                  </a:txBody>
                  <a:tcPr marL="68575" marR="68575" marT="0" marB="0"/>
                </a:tc>
                <a:extLst>
                  <a:ext uri="{0D108BD9-81ED-4DB2-BD59-A6C34878D82A}">
                    <a16:rowId xmlns:a16="http://schemas.microsoft.com/office/drawing/2014/main" val="10000"/>
                  </a:ext>
                </a:extLst>
              </a:tr>
              <a:tr h="125100">
                <a:tc>
                  <a:txBody>
                    <a:bodyPr/>
                    <a:lstStyle/>
                    <a:p>
                      <a:pPr marL="0" marR="0" lvl="0" indent="0" algn="ctr" rtl="0">
                        <a:spcBef>
                          <a:spcPts val="0"/>
                        </a:spcBef>
                        <a:spcAft>
                          <a:spcPts val="0"/>
                        </a:spcAft>
                        <a:buSzPct val="25000"/>
                        <a:buNone/>
                      </a:pPr>
                      <a:r>
                        <a:rPr lang="en-US" sz="1400" u="none" strike="noStrike" cap="none"/>
                        <a:t>1904</a:t>
                      </a:r>
                    </a:p>
                  </a:txBody>
                  <a:tcPr marL="68575" marR="68575" marT="0" marB="0"/>
                </a:tc>
                <a:tc>
                  <a:txBody>
                    <a:bodyPr/>
                    <a:lstStyle/>
                    <a:p>
                      <a:pPr marL="0" marR="0" lvl="0" indent="0" algn="ctr" rtl="0">
                        <a:spcBef>
                          <a:spcPts val="0"/>
                        </a:spcBef>
                        <a:spcAft>
                          <a:spcPts val="0"/>
                        </a:spcAft>
                        <a:buSzPct val="25000"/>
                        <a:buNone/>
                      </a:pPr>
                      <a:r>
                        <a:rPr lang="en-US" sz="1400" u="none" strike="noStrike" cap="none"/>
                        <a:t>877</a:t>
                      </a:r>
                    </a:p>
                  </a:txBody>
                  <a:tcPr marL="68575" marR="68575" marT="0" marB="0"/>
                </a:tc>
                <a:tc>
                  <a:txBody>
                    <a:bodyPr/>
                    <a:lstStyle/>
                    <a:p>
                      <a:pPr marL="0" marR="0" lvl="0" indent="0" algn="ctr" rtl="0">
                        <a:spcBef>
                          <a:spcPts val="0"/>
                        </a:spcBef>
                        <a:spcAft>
                          <a:spcPts val="0"/>
                        </a:spcAft>
                        <a:buSzPct val="25000"/>
                        <a:buNone/>
                      </a:pPr>
                      <a:r>
                        <a:rPr lang="en-US" sz="1400" u="none" strike="noStrike" cap="none"/>
                        <a:t>339</a:t>
                      </a:r>
                    </a:p>
                  </a:txBody>
                  <a:tcPr marL="68575" marR="68575" marT="0" marB="0"/>
                </a:tc>
                <a:tc>
                  <a:txBody>
                    <a:bodyPr/>
                    <a:lstStyle/>
                    <a:p>
                      <a:pPr marL="0" marR="0" lvl="0" indent="0" algn="ctr" rtl="0">
                        <a:spcBef>
                          <a:spcPts val="0"/>
                        </a:spcBef>
                        <a:spcAft>
                          <a:spcPts val="0"/>
                        </a:spcAft>
                        <a:buSzPct val="25000"/>
                        <a:buNone/>
                      </a:pPr>
                      <a:r>
                        <a:rPr lang="en-US" sz="1400" u="none" strike="noStrike" cap="none"/>
                        <a:t>250</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1114</a:t>
                      </a:r>
                    </a:p>
                  </a:txBody>
                  <a:tcPr marL="68575" marR="68575" marT="0" marB="0"/>
                </a:tc>
                <a:tc>
                  <a:txBody>
                    <a:bodyPr/>
                    <a:lstStyle/>
                    <a:p>
                      <a:pPr marL="0" marR="0" lvl="0" indent="0" algn="ctr" rtl="0">
                        <a:spcBef>
                          <a:spcPts val="0"/>
                        </a:spcBef>
                        <a:spcAft>
                          <a:spcPts val="0"/>
                        </a:spcAft>
                        <a:buSzPct val="25000"/>
                        <a:buNone/>
                      </a:pPr>
                      <a:r>
                        <a:rPr lang="en-US" sz="1400" u="none" strike="noStrike" cap="none"/>
                        <a:t>956</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1147</a:t>
                      </a:r>
                    </a:p>
                  </a:txBody>
                  <a:tcPr marL="68575" marR="68575" marT="0" marB="0"/>
                </a:tc>
                <a:extLst>
                  <a:ext uri="{0D108BD9-81ED-4DB2-BD59-A6C34878D82A}">
                    <a16:rowId xmlns:a16="http://schemas.microsoft.com/office/drawing/2014/main" val="10001"/>
                  </a:ext>
                </a:extLst>
              </a:tr>
            </a:tbl>
          </a:graphicData>
        </a:graphic>
      </p:graphicFrame>
      <p:sp>
        <p:nvSpPr>
          <p:cNvPr id="307" name="Shape 307"/>
          <p:cNvSpPr txBox="1"/>
          <p:nvPr/>
        </p:nvSpPr>
        <p:spPr>
          <a:xfrm>
            <a:off x="3585991" y="3384746"/>
            <a:ext cx="1984838"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chemeClr val="dk1"/>
                </a:solidFill>
                <a:latin typeface="Palatino Linotype"/>
                <a:ea typeface="Palatino Linotype"/>
                <a:cs typeface="Palatino Linotype"/>
                <a:sym typeface="Palatino Linotype"/>
              </a:rPr>
              <a:t>Graffiti Removal</a:t>
            </a:r>
          </a:p>
        </p:txBody>
      </p:sp>
      <p:graphicFrame>
        <p:nvGraphicFramePr>
          <p:cNvPr id="308" name="Shape 308"/>
          <p:cNvGraphicFramePr/>
          <p:nvPr/>
        </p:nvGraphicFramePr>
        <p:xfrm>
          <a:off x="628650" y="4807782"/>
          <a:ext cx="7886650" cy="527735"/>
        </p:xfrm>
        <a:graphic>
          <a:graphicData uri="http://schemas.openxmlformats.org/drawingml/2006/table">
            <a:tbl>
              <a:tblPr firstRow="1" firstCol="1" bandRow="1">
                <a:noFill/>
                <a:tableStyleId>{2E3FB6CE-5AC9-4365-9FB7-EE96A3B19F7B}</a:tableStyleId>
              </a:tblPr>
              <a:tblGrid>
                <a:gridCol w="1145175">
                  <a:extLst>
                    <a:ext uri="{9D8B030D-6E8A-4147-A177-3AD203B41FA5}">
                      <a16:colId xmlns:a16="http://schemas.microsoft.com/office/drawing/2014/main" val="20000"/>
                    </a:ext>
                  </a:extLst>
                </a:gridCol>
                <a:gridCol w="1145175">
                  <a:extLst>
                    <a:ext uri="{9D8B030D-6E8A-4147-A177-3AD203B41FA5}">
                      <a16:colId xmlns:a16="http://schemas.microsoft.com/office/drawing/2014/main" val="20001"/>
                    </a:ext>
                  </a:extLst>
                </a:gridCol>
                <a:gridCol w="1145175">
                  <a:extLst>
                    <a:ext uri="{9D8B030D-6E8A-4147-A177-3AD203B41FA5}">
                      <a16:colId xmlns:a16="http://schemas.microsoft.com/office/drawing/2014/main" val="20002"/>
                    </a:ext>
                  </a:extLst>
                </a:gridCol>
                <a:gridCol w="1145175">
                  <a:extLst>
                    <a:ext uri="{9D8B030D-6E8A-4147-A177-3AD203B41FA5}">
                      <a16:colId xmlns:a16="http://schemas.microsoft.com/office/drawing/2014/main" val="20003"/>
                    </a:ext>
                  </a:extLst>
                </a:gridCol>
                <a:gridCol w="1145175">
                  <a:extLst>
                    <a:ext uri="{9D8B030D-6E8A-4147-A177-3AD203B41FA5}">
                      <a16:colId xmlns:a16="http://schemas.microsoft.com/office/drawing/2014/main" val="20004"/>
                    </a:ext>
                  </a:extLst>
                </a:gridCol>
                <a:gridCol w="1157075">
                  <a:extLst>
                    <a:ext uri="{9D8B030D-6E8A-4147-A177-3AD203B41FA5}">
                      <a16:colId xmlns:a16="http://schemas.microsoft.com/office/drawing/2014/main" val="20005"/>
                    </a:ext>
                  </a:extLst>
                </a:gridCol>
                <a:gridCol w="1003700">
                  <a:extLst>
                    <a:ext uri="{9D8B030D-6E8A-4147-A177-3AD203B41FA5}">
                      <a16:colId xmlns:a16="http://schemas.microsoft.com/office/drawing/2014/main" val="20006"/>
                    </a:ext>
                  </a:extLst>
                </a:gridCol>
              </a:tblGrid>
              <a:tr h="184350">
                <a:tc>
                  <a:txBody>
                    <a:bodyPr/>
                    <a:lstStyle/>
                    <a:p>
                      <a:pPr marL="0" marR="0" lvl="0" indent="0" algn="l" rtl="0">
                        <a:spcBef>
                          <a:spcPts val="0"/>
                        </a:spcBef>
                        <a:spcAft>
                          <a:spcPts val="0"/>
                        </a:spcAft>
                        <a:buSzPct val="25000"/>
                        <a:buNone/>
                      </a:pPr>
                      <a:r>
                        <a:rPr lang="en-US" sz="1400" u="none" strike="noStrike" cap="none"/>
                        <a:t> Monday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Tuesday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Wednesday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Thursday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Friday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Saturday</a:t>
                      </a:r>
                    </a:p>
                  </a:txBody>
                  <a:tcPr marL="68575" marR="68575" marT="0" marB="0"/>
                </a:tc>
                <a:tc>
                  <a:txBody>
                    <a:bodyPr/>
                    <a:lstStyle/>
                    <a:p>
                      <a:pPr marL="0" marR="0" lvl="0" indent="0" algn="ctr" rtl="0">
                        <a:spcBef>
                          <a:spcPts val="0"/>
                        </a:spcBef>
                        <a:spcAft>
                          <a:spcPts val="0"/>
                        </a:spcAft>
                        <a:buSzPct val="25000"/>
                        <a:buNone/>
                      </a:pPr>
                      <a:r>
                        <a:rPr lang="en-US" sz="1400" u="none" strike="noStrike" cap="none"/>
                        <a:t>Sunday</a:t>
                      </a:r>
                    </a:p>
                  </a:txBody>
                  <a:tcPr marL="68575" marR="68575" marT="0" marB="0"/>
                </a:tc>
                <a:extLst>
                  <a:ext uri="{0D108BD9-81ED-4DB2-BD59-A6C34878D82A}">
                    <a16:rowId xmlns:a16="http://schemas.microsoft.com/office/drawing/2014/main" val="10000"/>
                  </a:ext>
                </a:extLst>
              </a:tr>
              <a:tr h="314375">
                <a:tc>
                  <a:txBody>
                    <a:bodyPr/>
                    <a:lstStyle/>
                    <a:p>
                      <a:pPr marL="0" marR="0" lvl="0" indent="0" algn="ctr" rtl="0">
                        <a:spcBef>
                          <a:spcPts val="0"/>
                        </a:spcBef>
                        <a:spcAft>
                          <a:spcPts val="0"/>
                        </a:spcAft>
                        <a:buSzPct val="25000"/>
                        <a:buNone/>
                      </a:pPr>
                      <a:r>
                        <a:rPr lang="en-US" sz="1400" u="none" strike="noStrike" cap="none"/>
                        <a:t>2410</a:t>
                      </a:r>
                    </a:p>
                  </a:txBody>
                  <a:tcPr marL="68575" marR="68575" marT="0" marB="0"/>
                </a:tc>
                <a:tc>
                  <a:txBody>
                    <a:bodyPr/>
                    <a:lstStyle/>
                    <a:p>
                      <a:pPr marL="0" marR="0" lvl="0" indent="0" algn="ctr" rtl="0">
                        <a:spcBef>
                          <a:spcPts val="0"/>
                        </a:spcBef>
                        <a:spcAft>
                          <a:spcPts val="0"/>
                        </a:spcAft>
                        <a:buSzPct val="25000"/>
                        <a:buNone/>
                      </a:pPr>
                      <a:r>
                        <a:rPr lang="en-US" sz="1400" u="none" strike="noStrike" cap="none"/>
                        <a:t>2255</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1990</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1639</a:t>
                      </a:r>
                    </a:p>
                  </a:txBody>
                  <a:tcPr marL="68575" marR="68575" marT="0" marB="0"/>
                </a:tc>
                <a:tc>
                  <a:txBody>
                    <a:bodyPr/>
                    <a:lstStyle/>
                    <a:p>
                      <a:pPr marL="0" marR="0" lvl="0" indent="0" algn="ctr" rtl="0">
                        <a:spcBef>
                          <a:spcPts val="0"/>
                        </a:spcBef>
                        <a:spcAft>
                          <a:spcPts val="0"/>
                        </a:spcAft>
                        <a:buSzPct val="25000"/>
                        <a:buNone/>
                      </a:pPr>
                      <a:r>
                        <a:rPr lang="en-US" sz="1400" u="none" strike="noStrike" cap="none"/>
                        <a:t>1309</a:t>
                      </a:r>
                    </a:p>
                  </a:txBody>
                  <a:tcPr marL="68575" marR="68575" marT="0" marB="0"/>
                </a:tc>
                <a:tc>
                  <a:txBody>
                    <a:bodyPr/>
                    <a:lstStyle/>
                    <a:p>
                      <a:pPr marL="0" marR="0" lvl="0" indent="0" algn="ctr" rtl="0">
                        <a:spcBef>
                          <a:spcPts val="0"/>
                        </a:spcBef>
                        <a:spcAft>
                          <a:spcPts val="0"/>
                        </a:spcAft>
                        <a:buSzPct val="25000"/>
                        <a:buNone/>
                      </a:pPr>
                      <a:r>
                        <a:rPr lang="en-US" sz="1400" u="none" strike="noStrike" cap="none"/>
                        <a:t>489</a:t>
                      </a:r>
                    </a:p>
                  </a:txBody>
                  <a:tcPr marL="68575" marR="68575" marT="0" marB="0"/>
                </a:tc>
                <a:tc>
                  <a:txBody>
                    <a:bodyPr/>
                    <a:lstStyle/>
                    <a:p>
                      <a:pPr marL="0" marR="0" lvl="0" indent="0" algn="ctr" rtl="0">
                        <a:spcBef>
                          <a:spcPts val="0"/>
                        </a:spcBef>
                        <a:spcAft>
                          <a:spcPts val="0"/>
                        </a:spcAft>
                        <a:buSzPct val="25000"/>
                        <a:buNone/>
                      </a:pPr>
                      <a:r>
                        <a:rPr lang="en-US" sz="1400" u="none" strike="noStrike" cap="none" dirty="0"/>
                        <a:t>792</a:t>
                      </a:r>
                    </a:p>
                  </a:txBody>
                  <a:tcPr marL="68575" marR="68575" marT="0" marB="0"/>
                </a:tc>
                <a:extLst>
                  <a:ext uri="{0D108BD9-81ED-4DB2-BD59-A6C34878D82A}">
                    <a16:rowId xmlns:a16="http://schemas.microsoft.com/office/drawing/2014/main" val="10001"/>
                  </a:ext>
                </a:extLst>
              </a:tr>
            </a:tbl>
          </a:graphicData>
        </a:graphic>
      </p:graphicFrame>
      <p:sp>
        <p:nvSpPr>
          <p:cNvPr id="309" name="Shape 309"/>
          <p:cNvSpPr txBox="1"/>
          <p:nvPr/>
        </p:nvSpPr>
        <p:spPr>
          <a:xfrm>
            <a:off x="4159769" y="4486814"/>
            <a:ext cx="82445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chemeClr val="dk1"/>
                </a:solidFill>
                <a:latin typeface="Palatino Linotype"/>
                <a:ea typeface="Palatino Linotype"/>
                <a:cs typeface="Palatino Linotype"/>
                <a:sym typeface="Palatino Linotype"/>
              </a:rPr>
              <a:t>Call</a:t>
            </a:r>
          </a:p>
        </p:txBody>
      </p:sp>
      <p:sp>
        <p:nvSpPr>
          <p:cNvPr id="310" name="Shape 310"/>
          <p:cNvSpPr txBox="1"/>
          <p:nvPr/>
        </p:nvSpPr>
        <p:spPr>
          <a:xfrm>
            <a:off x="628650" y="764497"/>
            <a:ext cx="7151244"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Palatino Linotype"/>
              <a:ea typeface="Palatino Linotype"/>
              <a:cs typeface="Palatino Linotype"/>
              <a:sym typeface="Palatino Linotype"/>
            </a:endParaRPr>
          </a:p>
        </p:txBody>
      </p:sp>
      <p:sp>
        <p:nvSpPr>
          <p:cNvPr id="311" name="Shape 311"/>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Forecasting </a:t>
            </a:r>
          </a:p>
        </p:txBody>
      </p:sp>
    </p:spTree>
    <p:extLst>
      <p:ext uri="{BB962C8B-B14F-4D97-AF65-F5344CB8AC3E}">
        <p14:creationId xmlns:p14="http://schemas.microsoft.com/office/powerpoint/2010/main" val="525157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p:nvPr/>
        </p:nvSpPr>
        <p:spPr>
          <a:xfrm>
            <a:off x="628650" y="764497"/>
            <a:ext cx="7151244"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Palatino Linotype"/>
              <a:ea typeface="Palatino Linotype"/>
              <a:cs typeface="Palatino Linotype"/>
              <a:sym typeface="Palatino Linotype"/>
            </a:endParaRPr>
          </a:p>
        </p:txBody>
      </p:sp>
      <p:sp>
        <p:nvSpPr>
          <p:cNvPr id="318" name="Shape 318"/>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rgbClr val="7E2C80"/>
              </a:buClr>
              <a:buSzPct val="25000"/>
              <a:buFont typeface="Century Gothic"/>
              <a:buNone/>
            </a:pPr>
            <a:r>
              <a:rPr lang="en-US" sz="3300" b="0" i="0" u="none" strike="noStrike" cap="none">
                <a:solidFill>
                  <a:srgbClr val="7E2C80"/>
                </a:solidFill>
                <a:latin typeface="Century Gothic"/>
                <a:ea typeface="Century Gothic"/>
                <a:cs typeface="Century Gothic"/>
                <a:sym typeface="Century Gothic"/>
              </a:rPr>
              <a:t>Recommendations</a:t>
            </a:r>
          </a:p>
        </p:txBody>
      </p:sp>
      <p:sp>
        <p:nvSpPr>
          <p:cNvPr id="319" name="Shape 319"/>
          <p:cNvSpPr txBox="1">
            <a:spLocks noGrp="1"/>
          </p:cNvSpPr>
          <p:nvPr>
            <p:ph type="body" idx="1"/>
          </p:nvPr>
        </p:nvSpPr>
        <p:spPr>
          <a:xfrm>
            <a:off x="766436" y="1452004"/>
            <a:ext cx="8155132" cy="4934758"/>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rgbClr val="7E2C80"/>
              </a:buClr>
              <a:buSzPct val="100000"/>
              <a:buFont typeface="Arial"/>
              <a:buChar char="•"/>
            </a:pPr>
            <a:r>
              <a:rPr lang="en-US" sz="2100" b="0" i="0" u="none" strike="noStrike" cap="none" dirty="0">
                <a:solidFill>
                  <a:schemeClr val="tx1"/>
                </a:solidFill>
                <a:latin typeface="Palatino Linotype"/>
                <a:ea typeface="Palatino Linotype"/>
                <a:cs typeface="Palatino Linotype"/>
                <a:sym typeface="Palatino Linotype"/>
              </a:rPr>
              <a:t>Allocate the resources solving 311 requests in correspondence with the population density in each area.</a:t>
            </a:r>
          </a:p>
          <a:p>
            <a:pPr indent="-171450">
              <a:spcBef>
                <a:spcPts val="0"/>
              </a:spcBef>
            </a:pPr>
            <a:r>
              <a:rPr lang="en-US" dirty="0">
                <a:solidFill>
                  <a:schemeClr val="tx1"/>
                </a:solidFill>
              </a:rPr>
              <a:t>Provide more disposal services in the area with more households.</a:t>
            </a:r>
            <a:endParaRPr lang="en-US" sz="2100" b="0" i="0" u="none" strike="noStrike" cap="none" dirty="0">
              <a:solidFill>
                <a:schemeClr val="tx1"/>
              </a:solidFill>
              <a:sym typeface="Palatino Linotype"/>
            </a:endParaRP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chemeClr val="tx1"/>
                </a:solidFill>
                <a:latin typeface="Palatino Linotype"/>
                <a:ea typeface="Palatino Linotype"/>
                <a:cs typeface="Palatino Linotype"/>
                <a:sym typeface="Palatino Linotype"/>
              </a:rPr>
              <a:t>Encourage and promote the use of MyLA311 Apps and online forms instead of phone </a:t>
            </a:r>
          </a:p>
          <a:p>
            <a:pPr lvl="0" indent="-171450"/>
            <a:r>
              <a:rPr lang="en-US" sz="2100" b="0" i="0" u="none" strike="noStrike" cap="none" dirty="0">
                <a:solidFill>
                  <a:schemeClr val="tx1"/>
                </a:solidFill>
                <a:latin typeface="Palatino Linotype"/>
                <a:ea typeface="Palatino Linotype"/>
                <a:cs typeface="Palatino Linotype"/>
                <a:sym typeface="Palatino Linotype"/>
              </a:rPr>
              <a:t>Add triage </a:t>
            </a:r>
            <a:r>
              <a:rPr lang="en-US" dirty="0">
                <a:solidFill>
                  <a:schemeClr val="tx1"/>
                </a:solidFill>
              </a:rPr>
              <a:t>and category preselection functions </a:t>
            </a:r>
            <a:r>
              <a:rPr lang="en-US" sz="2100" b="0" i="0" u="none" strike="noStrike" cap="none" dirty="0">
                <a:solidFill>
                  <a:schemeClr val="tx1"/>
                </a:solidFill>
                <a:latin typeface="Palatino Linotype"/>
                <a:ea typeface="Palatino Linotype"/>
                <a:cs typeface="Palatino Linotype"/>
                <a:sym typeface="Palatino Linotype"/>
              </a:rPr>
              <a:t>at the time of calling</a:t>
            </a: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chemeClr val="tx1"/>
                </a:solidFill>
                <a:latin typeface="Palatino Linotype"/>
                <a:ea typeface="Palatino Linotype"/>
                <a:cs typeface="Palatino Linotype"/>
                <a:sym typeface="Palatino Linotype"/>
              </a:rPr>
              <a:t>Update “Action Taken” factor with more </a:t>
            </a:r>
            <a:r>
              <a:rPr lang="en-US" dirty="0">
                <a:solidFill>
                  <a:schemeClr val="tx1"/>
                </a:solidFill>
              </a:rPr>
              <a:t>levels</a:t>
            </a:r>
            <a:endParaRPr lang="en-US" sz="2100" b="0" i="0" u="none" strike="noStrike" cap="none" dirty="0">
              <a:solidFill>
                <a:schemeClr val="tx1"/>
              </a:solidFill>
              <a:sym typeface="Palatino Linotype"/>
            </a:endParaRP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chemeClr val="tx1"/>
                </a:solidFill>
                <a:latin typeface="Palatino Linotype"/>
                <a:ea typeface="Palatino Linotype"/>
                <a:cs typeface="Palatino Linotype"/>
                <a:sym typeface="Palatino Linotype"/>
              </a:rPr>
              <a:t>Add more specialized category to break down “Other” requests</a:t>
            </a:r>
          </a:p>
          <a:p>
            <a:pPr marL="171450" marR="0" lvl="0" indent="-171450" algn="l" rtl="0">
              <a:lnSpc>
                <a:spcPct val="90000"/>
              </a:lnSpc>
              <a:spcBef>
                <a:spcPts val="750"/>
              </a:spcBef>
              <a:spcAft>
                <a:spcPts val="0"/>
              </a:spcAft>
              <a:buClr>
                <a:srgbClr val="7E2C80"/>
              </a:buClr>
              <a:buSzPct val="100000"/>
              <a:buFont typeface="Arial"/>
              <a:buChar char="•"/>
            </a:pPr>
            <a:r>
              <a:rPr lang="en-US" sz="2100" b="0" i="0" u="none" strike="noStrike" cap="none" dirty="0">
                <a:solidFill>
                  <a:schemeClr val="tx1"/>
                </a:solidFill>
                <a:latin typeface="Palatino Linotype"/>
                <a:ea typeface="Palatino Linotype"/>
                <a:cs typeface="Palatino Linotype"/>
                <a:sym typeface="Palatino Linotype"/>
              </a:rPr>
              <a:t>More attention should be paid to Illegal Dumping Pickup and Homeless </a:t>
            </a:r>
            <a:r>
              <a:rPr lang="en-US" sz="2100" b="0" i="0" u="none" strike="noStrike" cap="none">
                <a:solidFill>
                  <a:schemeClr val="tx1"/>
                </a:solidFill>
                <a:latin typeface="Palatino Linotype"/>
                <a:ea typeface="Palatino Linotype"/>
                <a:cs typeface="Palatino Linotype"/>
                <a:sym typeface="Palatino Linotype"/>
              </a:rPr>
              <a:t>Encampment.</a:t>
            </a:r>
            <a:endParaRPr lang="en-US" sz="2100" b="0" i="0" u="none" strike="noStrike" cap="none" dirty="0">
              <a:solidFill>
                <a:schemeClr val="tx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366447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157" y="2497441"/>
            <a:ext cx="8265331" cy="2254441"/>
          </a:xfrm>
        </p:spPr>
        <p:txBody>
          <a:bodyPr/>
          <a:lstStyle/>
          <a:p>
            <a:r>
              <a:rPr lang="en-US" sz="4800" dirty="0"/>
              <a:t>Overall trend </a:t>
            </a:r>
            <a:r>
              <a:rPr lang="en-US" sz="4800"/>
              <a:t>of 311 </a:t>
            </a:r>
            <a:r>
              <a:rPr lang="en-US" sz="4800" dirty="0"/>
              <a:t>requests</a:t>
            </a:r>
            <a:br>
              <a:rPr lang="en-US" sz="3200" dirty="0"/>
            </a:br>
            <a:endParaRPr lang="en-US" dirty="0"/>
          </a:p>
        </p:txBody>
      </p:sp>
    </p:spTree>
    <p:extLst>
      <p:ext uri="{BB962C8B-B14F-4D97-AF65-F5344CB8AC3E}">
        <p14:creationId xmlns:p14="http://schemas.microsoft.com/office/powerpoint/2010/main" val="1949300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lvl="1" indent="0" algn="l" rtl="0">
              <a:lnSpc>
                <a:spcPct val="90000"/>
              </a:lnSpc>
              <a:spcBef>
                <a:spcPts val="0"/>
              </a:spcBef>
              <a:buSzPct val="25000"/>
              <a:buNone/>
            </a:pPr>
            <a:r>
              <a:rPr lang="en-US" sz="2970" dirty="0">
                <a:solidFill>
                  <a:srgbClr val="7E2C80"/>
                </a:solidFill>
                <a:latin typeface="Century Gothic"/>
                <a:ea typeface="Century Gothic"/>
                <a:cs typeface="Century Gothic"/>
                <a:sym typeface="Century Gothic"/>
              </a:rPr>
              <a:t>Overall trend of 311 requests</a:t>
            </a:r>
            <a:br>
              <a:rPr lang="en-US" sz="1620" b="1" dirty="0"/>
            </a:br>
            <a:endParaRPr lang="en-US" sz="1620" b="1" dirty="0"/>
          </a:p>
        </p:txBody>
      </p:sp>
      <p:pic>
        <p:nvPicPr>
          <p:cNvPr id="122" name="Shape 122" descr="Screen%20Shot%202016-12-06%20at%2010.09.00%20AM.png"/>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a:stretch/>
        </p:blipFill>
        <p:spPr>
          <a:xfrm>
            <a:off x="1254403" y="1241425"/>
            <a:ext cx="6110901" cy="4558125"/>
          </a:xfrm>
          <a:prstGeom prst="rect">
            <a:avLst/>
          </a:prstGeom>
          <a:noFill/>
          <a:ln>
            <a:noFill/>
          </a:ln>
        </p:spPr>
      </p:pic>
      <p:sp>
        <p:nvSpPr>
          <p:cNvPr id="123" name="Shape 123"/>
          <p:cNvSpPr/>
          <p:nvPr/>
        </p:nvSpPr>
        <p:spPr>
          <a:xfrm>
            <a:off x="1254403" y="5711867"/>
            <a:ext cx="7484302" cy="923329"/>
          </a:xfrm>
          <a:prstGeom prst="rect">
            <a:avLst/>
          </a:prstGeom>
          <a:noFill/>
          <a:ln>
            <a:noFill/>
          </a:ln>
        </p:spPr>
        <p:txBody>
          <a:bodyPr lIns="91425" tIns="45700" rIns="91425" bIns="45700" anchor="t" anchorCtr="0">
            <a:noAutofit/>
          </a:bodyPr>
          <a:lstStyle/>
          <a:p>
            <a:pPr marL="514350" marR="0" lvl="1" indent="-171450" algn="l" rtl="0">
              <a:lnSpc>
                <a:spcPct val="90000"/>
              </a:lnSpc>
              <a:spcBef>
                <a:spcPts val="0"/>
              </a:spcBef>
              <a:spcAft>
                <a:spcPts val="0"/>
              </a:spcAft>
              <a:buClr>
                <a:schemeClr val="dk1"/>
              </a:buClr>
              <a:buSzPct val="100000"/>
              <a:buFont typeface="Arial"/>
              <a:buChar char="•"/>
            </a:pPr>
            <a:r>
              <a:rPr lang="en-US" sz="1800" b="0" i="0" u="none" strike="noStrike" cap="none">
                <a:solidFill>
                  <a:schemeClr val="dk1"/>
                </a:solidFill>
                <a:latin typeface="Palatino Linotype"/>
                <a:ea typeface="Palatino Linotype"/>
                <a:cs typeface="Palatino Linotype"/>
                <a:sym typeface="Palatino Linotype"/>
              </a:rPr>
              <a:t>Overall, the number of service request is increasing. </a:t>
            </a:r>
          </a:p>
          <a:p>
            <a:pPr marL="514350" marR="0" lvl="1" indent="-171450" algn="l" rtl="0">
              <a:lnSpc>
                <a:spcPct val="90000"/>
              </a:lnSpc>
              <a:spcBef>
                <a:spcPts val="375"/>
              </a:spcBef>
              <a:buClr>
                <a:schemeClr val="dk1"/>
              </a:buClr>
              <a:buSzPct val="100000"/>
              <a:buFont typeface="Arial"/>
              <a:buChar char="•"/>
            </a:pPr>
            <a:r>
              <a:rPr lang="en-US" sz="1800" b="0" i="0" u="none" strike="noStrike" cap="none">
                <a:solidFill>
                  <a:schemeClr val="dk1"/>
                </a:solidFill>
                <a:latin typeface="Palatino Linotype"/>
                <a:ea typeface="Palatino Linotype"/>
                <a:cs typeface="Palatino Linotype"/>
                <a:sym typeface="Palatino Linotype"/>
              </a:rPr>
              <a:t>Noticeably, the number of service request started to increase dramatically from Jan. 2016 </a:t>
            </a:r>
          </a:p>
        </p:txBody>
      </p:sp>
    </p:spTree>
    <p:extLst>
      <p:ext uri="{BB962C8B-B14F-4D97-AF65-F5344CB8AC3E}">
        <p14:creationId xmlns:p14="http://schemas.microsoft.com/office/powerpoint/2010/main" val="1699138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lvl="1" indent="0" algn="l" rtl="0">
              <a:lnSpc>
                <a:spcPct val="90000"/>
              </a:lnSpc>
              <a:spcBef>
                <a:spcPts val="0"/>
              </a:spcBef>
              <a:buSzPct val="25000"/>
              <a:buNone/>
            </a:pPr>
            <a:r>
              <a:rPr lang="en-US" sz="2970" dirty="0">
                <a:solidFill>
                  <a:srgbClr val="7E2C80"/>
                </a:solidFill>
                <a:latin typeface="Century Gothic"/>
                <a:ea typeface="Century Gothic"/>
                <a:cs typeface="Century Gothic"/>
                <a:sym typeface="Century Gothic"/>
              </a:rPr>
              <a:t>Overall trend of 311 requests</a:t>
            </a:r>
            <a:br>
              <a:rPr lang="en-US" sz="1620" b="1" dirty="0"/>
            </a:br>
            <a:endParaRPr lang="en-US" sz="1620" b="1" dirty="0"/>
          </a:p>
        </p:txBody>
      </p:sp>
      <p:pic>
        <p:nvPicPr>
          <p:cNvPr id="129" name="Shape 129" descr="Screen%20Shot%202016-12-06%20at%2010.09.55%20AM.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33815" y="1220079"/>
            <a:ext cx="5868444" cy="4354004"/>
          </a:xfrm>
          <a:prstGeom prst="rect">
            <a:avLst/>
          </a:prstGeom>
          <a:noFill/>
          <a:ln>
            <a:noFill/>
          </a:ln>
        </p:spPr>
      </p:pic>
      <p:sp>
        <p:nvSpPr>
          <p:cNvPr id="130" name="Shape 130"/>
          <p:cNvSpPr/>
          <p:nvPr/>
        </p:nvSpPr>
        <p:spPr>
          <a:xfrm>
            <a:off x="856075" y="5711133"/>
            <a:ext cx="7097951" cy="590931"/>
          </a:xfrm>
          <a:prstGeom prst="rect">
            <a:avLst/>
          </a:prstGeom>
          <a:noFill/>
          <a:ln>
            <a:noFill/>
          </a:ln>
        </p:spPr>
        <p:txBody>
          <a:bodyPr lIns="91425" tIns="45700" rIns="91425" bIns="45700" anchor="t" anchorCtr="0">
            <a:noAutofit/>
          </a:bodyPr>
          <a:lstStyle/>
          <a:p>
            <a:pPr marL="514350" marR="0" lvl="1" indent="-171450" algn="l" rtl="0">
              <a:lnSpc>
                <a:spcPct val="90000"/>
              </a:lnSpc>
              <a:spcBef>
                <a:spcPts val="0"/>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The sudden request increase is due to a newly added category “Graffiti Removal”, not a sudden increase in issue.</a:t>
            </a:r>
          </a:p>
        </p:txBody>
      </p:sp>
      <p:sp>
        <p:nvSpPr>
          <p:cNvPr id="131" name="Shape 131"/>
          <p:cNvSpPr/>
          <p:nvPr/>
        </p:nvSpPr>
        <p:spPr>
          <a:xfrm rot="1508492">
            <a:off x="3184423" y="2836013"/>
            <a:ext cx="570574" cy="1392649"/>
          </a:xfrm>
          <a:prstGeom prst="ellipse">
            <a:avLst/>
          </a:prstGeom>
          <a:noFill/>
          <a:ln w="28575"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1" i="0" u="none" strike="noStrike" cap="none">
              <a:solidFill>
                <a:schemeClr val="lt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76494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lvl="1" indent="0" algn="l" rtl="0">
              <a:lnSpc>
                <a:spcPct val="90000"/>
              </a:lnSpc>
              <a:spcBef>
                <a:spcPts val="0"/>
              </a:spcBef>
              <a:buSzPct val="25000"/>
              <a:buNone/>
            </a:pPr>
            <a:r>
              <a:rPr lang="en-US" sz="2970" dirty="0">
                <a:solidFill>
                  <a:srgbClr val="7E2C80"/>
                </a:solidFill>
                <a:latin typeface="Century Gothic"/>
                <a:ea typeface="Century Gothic"/>
                <a:cs typeface="Century Gothic"/>
                <a:sym typeface="Century Gothic"/>
              </a:rPr>
              <a:t>Overall trend of 311 requests</a:t>
            </a:r>
            <a:br>
              <a:rPr lang="en-US" sz="1620" b="1" dirty="0"/>
            </a:br>
            <a:endParaRPr lang="en-US" sz="1620" b="1" dirty="0"/>
          </a:p>
        </p:txBody>
      </p:sp>
      <p:sp>
        <p:nvSpPr>
          <p:cNvPr id="137" name="Shape 137"/>
          <p:cNvSpPr/>
          <p:nvPr/>
        </p:nvSpPr>
        <p:spPr>
          <a:xfrm>
            <a:off x="728466" y="5686080"/>
            <a:ext cx="7786883" cy="590931"/>
          </a:xfrm>
          <a:prstGeom prst="rect">
            <a:avLst/>
          </a:prstGeom>
          <a:noFill/>
          <a:ln>
            <a:noFill/>
          </a:ln>
        </p:spPr>
        <p:txBody>
          <a:bodyPr lIns="91425" tIns="45700" rIns="91425" bIns="45700" anchor="t" anchorCtr="0">
            <a:noAutofit/>
          </a:bodyPr>
          <a:lstStyle/>
          <a:p>
            <a:pPr marL="514350" marR="0" lvl="1" indent="-171450" algn="l" rtl="0">
              <a:lnSpc>
                <a:spcPct val="90000"/>
              </a:lnSpc>
              <a:spcBef>
                <a:spcPts val="0"/>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There is also an unusual growth in </a:t>
            </a:r>
            <a:r>
              <a:rPr lang="en-US" sz="1800" b="1" i="0" u="none" strike="noStrike" cap="none" dirty="0">
                <a:solidFill>
                  <a:schemeClr val="dk1"/>
                </a:solidFill>
                <a:latin typeface="Palatino Linotype"/>
                <a:ea typeface="Palatino Linotype"/>
                <a:cs typeface="Palatino Linotype"/>
                <a:sym typeface="Palatino Linotype"/>
              </a:rPr>
              <a:t>Others</a:t>
            </a:r>
            <a:r>
              <a:rPr lang="en-US" sz="1800" b="0" i="0" u="none" strike="noStrike" cap="none" dirty="0">
                <a:solidFill>
                  <a:schemeClr val="dk1"/>
                </a:solidFill>
                <a:latin typeface="Palatino Linotype"/>
                <a:ea typeface="Palatino Linotype"/>
                <a:cs typeface="Palatino Linotype"/>
                <a:sym typeface="Palatino Linotype"/>
              </a:rPr>
              <a:t> type, which we suspect may due to change of categorization.</a:t>
            </a:r>
          </a:p>
        </p:txBody>
      </p:sp>
      <p:pic>
        <p:nvPicPr>
          <p:cNvPr id="138" name="Shape 138" descr="Screen%20Shot%202016-12-06%20at%2010.10.58%20AM.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08478" y="1723707"/>
            <a:ext cx="6282503" cy="3787745"/>
          </a:xfrm>
          <a:prstGeom prst="rect">
            <a:avLst/>
          </a:prstGeom>
          <a:noFill/>
          <a:ln>
            <a:noFill/>
          </a:ln>
        </p:spPr>
      </p:pic>
      <p:sp>
        <p:nvSpPr>
          <p:cNvPr id="139" name="Shape 139"/>
          <p:cNvSpPr/>
          <p:nvPr/>
        </p:nvSpPr>
        <p:spPr>
          <a:xfrm rot="1508492">
            <a:off x="3509577" y="3639389"/>
            <a:ext cx="436902" cy="1144538"/>
          </a:xfrm>
          <a:prstGeom prst="ellipse">
            <a:avLst/>
          </a:prstGeom>
          <a:noFill/>
          <a:ln w="28575"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1" i="0" u="none" strike="noStrike" cap="none">
              <a:solidFill>
                <a:schemeClr val="lt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139142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descr="Screen%20Shot%202016-12-06%20at%2010.12.08%20AM.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00452" y="1249568"/>
            <a:ext cx="6943096" cy="4257446"/>
          </a:xfrm>
          <a:prstGeom prst="rect">
            <a:avLst/>
          </a:prstGeom>
          <a:noFill/>
          <a:ln>
            <a:noFill/>
          </a:ln>
        </p:spPr>
      </p:pic>
      <p:sp>
        <p:nvSpPr>
          <p:cNvPr id="146" name="Shape 146"/>
          <p:cNvSpPr txBox="1">
            <a:spLocks noGrp="1"/>
          </p:cNvSpPr>
          <p:nvPr>
            <p:ph type="title"/>
          </p:nvPr>
        </p:nvSpPr>
        <p:spPr>
          <a:xfrm>
            <a:off x="628650" y="365126"/>
            <a:ext cx="7886700" cy="730428"/>
          </a:xfrm>
          <a:prstGeom prst="rect">
            <a:avLst/>
          </a:prstGeom>
          <a:noFill/>
          <a:ln>
            <a:noFill/>
          </a:ln>
        </p:spPr>
        <p:txBody>
          <a:bodyPr lIns="91425" tIns="45700" rIns="91425" bIns="45700" anchor="ctr" anchorCtr="0">
            <a:noAutofit/>
          </a:bodyPr>
          <a:lstStyle/>
          <a:p>
            <a:pPr lvl="1" indent="0" algn="l" rtl="0">
              <a:lnSpc>
                <a:spcPct val="90000"/>
              </a:lnSpc>
              <a:spcBef>
                <a:spcPts val="0"/>
              </a:spcBef>
              <a:buSzPct val="25000"/>
              <a:buNone/>
            </a:pPr>
            <a:r>
              <a:rPr lang="en-US" sz="2970" dirty="0">
                <a:solidFill>
                  <a:srgbClr val="7E2C80"/>
                </a:solidFill>
                <a:latin typeface="Century Gothic"/>
                <a:ea typeface="Century Gothic"/>
                <a:cs typeface="Century Gothic"/>
                <a:sym typeface="Century Gothic"/>
              </a:rPr>
              <a:t>Overall trend of 311 requests</a:t>
            </a:r>
            <a:br>
              <a:rPr lang="en-US" sz="1620" b="1" dirty="0"/>
            </a:br>
            <a:endParaRPr lang="en-US" sz="1620" b="1" dirty="0"/>
          </a:p>
        </p:txBody>
      </p:sp>
      <p:sp>
        <p:nvSpPr>
          <p:cNvPr id="147" name="Shape 147"/>
          <p:cNvSpPr/>
          <p:nvPr/>
        </p:nvSpPr>
        <p:spPr>
          <a:xfrm>
            <a:off x="728466" y="5661028"/>
            <a:ext cx="7786883" cy="968470"/>
          </a:xfrm>
          <a:prstGeom prst="rect">
            <a:avLst/>
          </a:prstGeom>
          <a:noFill/>
          <a:ln>
            <a:noFill/>
          </a:ln>
        </p:spPr>
        <p:txBody>
          <a:bodyPr lIns="91425" tIns="45700" rIns="91425" bIns="45700" anchor="t" anchorCtr="0">
            <a:noAutofit/>
          </a:bodyPr>
          <a:lstStyle/>
          <a:p>
            <a:pPr marL="514350" marR="0" lvl="1" indent="-171450" algn="l" rtl="0">
              <a:lnSpc>
                <a:spcPct val="90000"/>
              </a:lnSpc>
              <a:spcBef>
                <a:spcPts val="0"/>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The is an approximately 12 % increase (from approximately 58k in Aug. 2015 to approximately 65k in Aug. 2016) </a:t>
            </a:r>
          </a:p>
          <a:p>
            <a:pPr marL="514350" marR="0" lvl="1" indent="-171450" algn="l" rtl="0">
              <a:lnSpc>
                <a:spcPct val="90000"/>
              </a:lnSpc>
              <a:spcBef>
                <a:spcPts val="975"/>
              </a:spcBef>
              <a:spcAft>
                <a:spcPts val="0"/>
              </a:spcAft>
              <a:buClr>
                <a:schemeClr val="dk1"/>
              </a:buClr>
              <a:buSzPct val="100000"/>
              <a:buFont typeface="Arial"/>
              <a:buChar char="•"/>
            </a:pPr>
            <a:r>
              <a:rPr lang="en-US" sz="1800" b="0" i="0" u="none" strike="noStrike" cap="none" dirty="0">
                <a:solidFill>
                  <a:schemeClr val="dk1"/>
                </a:solidFill>
                <a:latin typeface="Palatino Linotype"/>
                <a:ea typeface="Palatino Linotype"/>
                <a:cs typeface="Palatino Linotype"/>
                <a:sym typeface="Palatino Linotype"/>
              </a:rPr>
              <a:t>The potential reasons for the peaks</a:t>
            </a:r>
          </a:p>
        </p:txBody>
      </p:sp>
    </p:spTree>
    <p:extLst>
      <p:ext uri="{BB962C8B-B14F-4D97-AF65-F5344CB8AC3E}">
        <p14:creationId xmlns:p14="http://schemas.microsoft.com/office/powerpoint/2010/main" val="3067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514" y="3005631"/>
            <a:ext cx="8332223" cy="776614"/>
          </a:xfrm>
        </p:spPr>
        <p:txBody>
          <a:bodyPr/>
          <a:lstStyle/>
          <a:p>
            <a:r>
              <a:rPr lang="en-US" sz="4800" dirty="0"/>
              <a:t>Why do people call 311?</a:t>
            </a:r>
          </a:p>
        </p:txBody>
      </p:sp>
    </p:spTree>
    <p:extLst>
      <p:ext uri="{BB962C8B-B14F-4D97-AF65-F5344CB8AC3E}">
        <p14:creationId xmlns:p14="http://schemas.microsoft.com/office/powerpoint/2010/main" val="137770487"/>
      </p:ext>
    </p:extLst>
  </p:cSld>
  <p:clrMapOvr>
    <a:masterClrMapping/>
  </p:clrMapOvr>
</p:sld>
</file>

<file path=ppt/theme/theme1.xml><?xml version="1.0" encoding="utf-8"?>
<a:theme xmlns:a="http://schemas.openxmlformats.org/drawingml/2006/main" name="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1249</Words>
  <Application>Microsoft Macintosh PowerPoint</Application>
  <PresentationFormat>On-screen Show (4:3)</PresentationFormat>
  <Paragraphs>194</Paragraphs>
  <Slides>36</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Century Gothic</vt:lpstr>
      <vt:lpstr>Palatino Linotype</vt:lpstr>
      <vt:lpstr>Office Theme</vt:lpstr>
      <vt:lpstr>My311 Data Analysis Report</vt:lpstr>
      <vt:lpstr>Agenda</vt:lpstr>
      <vt:lpstr>Project Introduction</vt:lpstr>
      <vt:lpstr>Overall trend of 311 requests </vt:lpstr>
      <vt:lpstr>Overall trend of 311 requests </vt:lpstr>
      <vt:lpstr>Overall trend of 311 requests </vt:lpstr>
      <vt:lpstr>Overall trend of 311 requests </vt:lpstr>
      <vt:lpstr>Overall trend of 311 requests </vt:lpstr>
      <vt:lpstr>Why do people call 311?</vt:lpstr>
      <vt:lpstr>Why do people call 311?</vt:lpstr>
      <vt:lpstr>Why do people call 311?</vt:lpstr>
      <vt:lpstr>When do people report to 311?</vt:lpstr>
      <vt:lpstr>When do people report to 311?</vt:lpstr>
      <vt:lpstr>When do people report to 311?</vt:lpstr>
      <vt:lpstr>How do people reach 311?</vt:lpstr>
      <vt:lpstr>How do people reach 311?</vt:lpstr>
      <vt:lpstr>How do people reach 311?</vt:lpstr>
      <vt:lpstr>How do people reach 311?</vt:lpstr>
      <vt:lpstr>Geographic Patterns of Requests</vt:lpstr>
      <vt:lpstr>Geographic Patterns of Requests</vt:lpstr>
      <vt:lpstr>Geographic Patterns of Requests</vt:lpstr>
      <vt:lpstr>Bulky Items</vt:lpstr>
      <vt:lpstr>Geographic Patterns of Requests</vt:lpstr>
      <vt:lpstr>How long does it take to process a request?</vt:lpstr>
      <vt:lpstr>How long does it take to process a request?</vt:lpstr>
      <vt:lpstr>How long does it take to process a request?</vt:lpstr>
      <vt:lpstr>How long does it take to process a request?</vt:lpstr>
      <vt:lpstr>How long does it take to process a request?</vt:lpstr>
      <vt:lpstr>How long does it take to process a request?</vt:lpstr>
      <vt:lpstr>Which department is in charge?</vt:lpstr>
      <vt:lpstr>Which department is in charge?</vt:lpstr>
      <vt:lpstr>Which department is in charge?</vt:lpstr>
      <vt:lpstr>Let’s make some forecasting!</vt:lpstr>
      <vt:lpstr>Forecasting </vt:lpstr>
      <vt:lpstr>Forecasting </vt:lpstr>
      <vt:lpstr>Recommendations</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My311 Data Analysis Report</dc:title>
  <cp:lastModifiedBy>Yu, Xiaoqiu</cp:lastModifiedBy>
  <cp:revision>39</cp:revision>
  <dcterms:modified xsi:type="dcterms:W3CDTF">2018-04-05T06:13:04Z</dcterms:modified>
</cp:coreProperties>
</file>